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handoutMasterIdLst>
    <p:handoutMasterId r:id="rId14"/>
  </p:handoutMasterIdLst>
  <p:sldIdLst>
    <p:sldId id="258" r:id="rId5"/>
    <p:sldId id="259" r:id="rId6"/>
    <p:sldId id="260"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3348"/>
    <a:srgbClr val="FFFFFF"/>
    <a:srgbClr val="4C638D"/>
    <a:srgbClr val="F4F1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2299"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77A55A88-FF79-4C94-8470-CFA2F2BBAA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5B1F07EF-4C04-4A70-8944-46CF9023F8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63E972-A56F-4D03-BC85-6730285FB4E4}" type="datetimeFigureOut">
              <a:rPr lang="sv-SE" smtClean="0"/>
              <a:t>2024-12-16</a:t>
            </a:fld>
            <a:endParaRPr lang="sv-SE"/>
          </a:p>
        </p:txBody>
      </p:sp>
      <p:sp>
        <p:nvSpPr>
          <p:cNvPr id="4" name="Platshållare för sidfot 3">
            <a:extLst>
              <a:ext uri="{FF2B5EF4-FFF2-40B4-BE49-F238E27FC236}">
                <a16:creationId xmlns:a16="http://schemas.microsoft.com/office/drawing/2014/main" id="{F3FD34C1-C6AC-438D-AD4E-7E7F4A5BBC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47ABCC11-6648-46EC-9A85-72BAAF63674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0B3B1D-0BCD-45BF-830D-F780B3EFA492}" type="slidenum">
              <a:rPr lang="sv-SE" smtClean="0"/>
              <a:t>‹#›</a:t>
            </a:fld>
            <a:endParaRPr lang="sv-SE"/>
          </a:p>
        </p:txBody>
      </p:sp>
    </p:spTree>
    <p:extLst>
      <p:ext uri="{BB962C8B-B14F-4D97-AF65-F5344CB8AC3E}">
        <p14:creationId xmlns:p14="http://schemas.microsoft.com/office/powerpoint/2010/main" val="21315595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7.svg"/><Relationship Id="rId4" Type="http://schemas.openxmlformats.org/officeDocument/2006/relationships/image" Target="../media/image16.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Rubrikbild">
    <p:bg>
      <p:bgPr>
        <a:gradFill>
          <a:gsLst>
            <a:gs pos="0">
              <a:srgbClr val="4C638D">
                <a:lumMod val="100000"/>
              </a:srgbClr>
            </a:gs>
            <a:gs pos="100000">
              <a:srgbClr val="233348"/>
            </a:gs>
          </a:gsLst>
          <a:lin ang="5400000" scaled="1"/>
        </a:gra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7CA9835-94A4-437C-8000-D34EBC3FA602}"/>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C2415EA7-5A61-4401-8516-FC651D92205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21222" y="1457888"/>
            <a:ext cx="6916756" cy="3659187"/>
          </a:xfrm>
          <a:prstGeom prst="rect">
            <a:avLst/>
          </a:prstGeom>
        </p:spPr>
      </p:pic>
    </p:spTree>
    <p:extLst>
      <p:ext uri="{BB962C8B-B14F-4D97-AF65-F5344CB8AC3E}">
        <p14:creationId xmlns:p14="http://schemas.microsoft.com/office/powerpoint/2010/main" val="35905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FA1C5CB2-734E-492D-BB70-E2F65363916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12790" y="2410349"/>
            <a:ext cx="8766419" cy="1557020"/>
          </a:xfrm>
          <a:prstGeom prst="rect">
            <a:avLst/>
          </a:prstGeom>
        </p:spPr>
      </p:pic>
      <p:pic>
        <p:nvPicPr>
          <p:cNvPr id="11" name="Bild 10">
            <a:extLst>
              <a:ext uri="{FF2B5EF4-FFF2-40B4-BE49-F238E27FC236}">
                <a16:creationId xmlns:a16="http://schemas.microsoft.com/office/drawing/2014/main" id="{37D688FC-0A71-44B1-8434-9D0AAB369AB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206709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2" name="Rektangel 1">
            <a:extLst>
              <a:ext uri="{FF2B5EF4-FFF2-40B4-BE49-F238E27FC236}">
                <a16:creationId xmlns:a16="http://schemas.microsoft.com/office/drawing/2014/main" id="{DDE77F89-2F50-4E1A-A353-C76957C9E834}"/>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72CA01A0-A2BF-487A-BED0-8E45834526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11" name="Title 1">
            <a:extLst>
              <a:ext uri="{FF2B5EF4-FFF2-40B4-BE49-F238E27FC236}">
                <a16:creationId xmlns:a16="http://schemas.microsoft.com/office/drawing/2014/main" id="{1F39470D-22A4-413E-A338-5BDEF7FFB503}"/>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363174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53D3E4B1-83AB-4CAE-9B84-21D668297EB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CDA7DAAB-63F9-4C62-8323-6BB8178E4FF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11" name="Title 1">
            <a:extLst>
              <a:ext uri="{FF2B5EF4-FFF2-40B4-BE49-F238E27FC236}">
                <a16:creationId xmlns:a16="http://schemas.microsoft.com/office/drawing/2014/main" id="{8DEE486A-01D8-4C7E-8674-9E03092A3982}"/>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558192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F71F0A5-CB37-4F1F-B2C4-DA7905438B11}"/>
              </a:ext>
            </a:extLst>
          </p:cNvPr>
          <p:cNvSpPr>
            <a:spLocks noGrp="1"/>
          </p:cNvSpPr>
          <p:nvPr>
            <p:ph type="dt" sz="half" idx="10"/>
          </p:nvPr>
        </p:nvSpPr>
        <p:spPr/>
        <p:txBody>
          <a:bodyPr/>
          <a:lstStyle/>
          <a:p>
            <a:r>
              <a:rPr lang="en-US"/>
              <a:t>2019-10-24</a:t>
            </a:r>
            <a:endParaRPr lang="en-US" dirty="0"/>
          </a:p>
        </p:txBody>
      </p:sp>
      <p:sp>
        <p:nvSpPr>
          <p:cNvPr id="4" name="Platshållare för bildnummer 3">
            <a:extLst>
              <a:ext uri="{FF2B5EF4-FFF2-40B4-BE49-F238E27FC236}">
                <a16:creationId xmlns:a16="http://schemas.microsoft.com/office/drawing/2014/main" id="{1B431515-D033-4664-858F-08181CF00704}"/>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7" name="Rektangel 6">
            <a:extLst>
              <a:ext uri="{FF2B5EF4-FFF2-40B4-BE49-F238E27FC236}">
                <a16:creationId xmlns:a16="http://schemas.microsoft.com/office/drawing/2014/main" id="{B15824D1-AA6A-4A4C-ABDA-8DA045FA8322}"/>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A615F1DF-C331-488A-9027-BC415857657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9" name="Title 1">
            <a:extLst>
              <a:ext uri="{FF2B5EF4-FFF2-40B4-BE49-F238E27FC236}">
                <a16:creationId xmlns:a16="http://schemas.microsoft.com/office/drawing/2014/main" id="{EB77C7AB-F594-4FEE-A539-9B11AAF3E014}"/>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589827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553623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1" name="Bild 10">
            <a:extLst>
              <a:ext uri="{FF2B5EF4-FFF2-40B4-BE49-F238E27FC236}">
                <a16:creationId xmlns:a16="http://schemas.microsoft.com/office/drawing/2014/main" id="{37D688FC-0A71-44B1-8434-9D0AAB369A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5" name="Picture 4" descr="A black background with white text&#10;&#10;Description automatically generated">
            <a:extLst>
              <a:ext uri="{FF2B5EF4-FFF2-40B4-BE49-F238E27FC236}">
                <a16:creationId xmlns:a16="http://schemas.microsoft.com/office/drawing/2014/main" id="{ED566160-3962-C3AC-BEBA-2DA2C04A0EA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189162" y="1782346"/>
            <a:ext cx="7784754" cy="2822611"/>
          </a:xfrm>
          <a:prstGeom prst="rect">
            <a:avLst/>
          </a:prstGeom>
        </p:spPr>
      </p:pic>
    </p:spTree>
    <p:extLst>
      <p:ext uri="{BB962C8B-B14F-4D97-AF65-F5344CB8AC3E}">
        <p14:creationId xmlns:p14="http://schemas.microsoft.com/office/powerpoint/2010/main" val="1755432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2" name="Rektangel 1">
            <a:extLst>
              <a:ext uri="{FF2B5EF4-FFF2-40B4-BE49-F238E27FC236}">
                <a16:creationId xmlns:a16="http://schemas.microsoft.com/office/drawing/2014/main" id="{DDE77F89-2F50-4E1A-A353-C76957C9E834}"/>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1F39470D-22A4-413E-A338-5BDEF7FFB503}"/>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5" name="Picture 4" descr="A black background with white text&#10;&#10;Description automatically generated">
            <a:extLst>
              <a:ext uri="{FF2B5EF4-FFF2-40B4-BE49-F238E27FC236}">
                <a16:creationId xmlns:a16="http://schemas.microsoft.com/office/drawing/2014/main" id="{1F6D0EB1-2963-7EA7-236C-EFFC6348BA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1959023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53D3E4B1-83AB-4CAE-9B84-21D668297EB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8DEE486A-01D8-4C7E-8674-9E03092A3982}"/>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2" name="Picture 1" descr="A black background with white text&#10;&#10;Description automatically generated">
            <a:extLst>
              <a:ext uri="{FF2B5EF4-FFF2-40B4-BE49-F238E27FC236}">
                <a16:creationId xmlns:a16="http://schemas.microsoft.com/office/drawing/2014/main" id="{9B6538A0-2052-FB7B-EF80-01A20CBD88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2607247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F71F0A5-CB37-4F1F-B2C4-DA7905438B11}"/>
              </a:ext>
            </a:extLst>
          </p:cNvPr>
          <p:cNvSpPr>
            <a:spLocks noGrp="1"/>
          </p:cNvSpPr>
          <p:nvPr>
            <p:ph type="dt" sz="half" idx="10"/>
          </p:nvPr>
        </p:nvSpPr>
        <p:spPr/>
        <p:txBody>
          <a:bodyPr/>
          <a:lstStyle/>
          <a:p>
            <a:r>
              <a:rPr lang="en-US"/>
              <a:t>2019-10-24</a:t>
            </a:r>
            <a:endParaRPr lang="en-US" dirty="0"/>
          </a:p>
        </p:txBody>
      </p:sp>
      <p:sp>
        <p:nvSpPr>
          <p:cNvPr id="4" name="Platshållare för bildnummer 3">
            <a:extLst>
              <a:ext uri="{FF2B5EF4-FFF2-40B4-BE49-F238E27FC236}">
                <a16:creationId xmlns:a16="http://schemas.microsoft.com/office/drawing/2014/main" id="{1B431515-D033-4664-858F-08181CF00704}"/>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7" name="Rektangel 6">
            <a:extLst>
              <a:ext uri="{FF2B5EF4-FFF2-40B4-BE49-F238E27FC236}">
                <a16:creationId xmlns:a16="http://schemas.microsoft.com/office/drawing/2014/main" id="{B15824D1-AA6A-4A4C-ABDA-8DA045FA8322}"/>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Title 1">
            <a:extLst>
              <a:ext uri="{FF2B5EF4-FFF2-40B4-BE49-F238E27FC236}">
                <a16:creationId xmlns:a16="http://schemas.microsoft.com/office/drawing/2014/main" id="{EB77C7AB-F594-4FEE-A539-9B11AAF3E014}"/>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2" name="Picture 1" descr="A black background with white text&#10;&#10;Description automatically generated">
            <a:extLst>
              <a:ext uri="{FF2B5EF4-FFF2-40B4-BE49-F238E27FC236}">
                <a16:creationId xmlns:a16="http://schemas.microsoft.com/office/drawing/2014/main" id="{85613829-B183-EC24-B390-4E01BC2B28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2186108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B609D8EC-D6A2-4FE3-B748-7C72E977074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36177" y="2162096"/>
            <a:ext cx="7919645" cy="2016577"/>
          </a:xfrm>
          <a:prstGeom prst="rect">
            <a:avLst/>
          </a:prstGeom>
        </p:spPr>
      </p:pic>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9250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7FB7396D-DCAD-4DAE-B8AD-C7DDCDD036A9}"/>
              </a:ext>
            </a:extLst>
          </p:cNvPr>
          <p:cNvSpPr/>
          <p:nvPr userDrawn="1"/>
        </p:nvSpPr>
        <p:spPr>
          <a:xfrm>
            <a:off x="3311"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D018AC7B-1C19-494D-BB1B-6676EC5A4E6A}"/>
              </a:ext>
            </a:extLst>
          </p:cNvPr>
          <p:cNvSpPr/>
          <p:nvPr userDrawn="1"/>
        </p:nvSpPr>
        <p:spPr>
          <a:xfrm>
            <a:off x="0" y="4678219"/>
            <a:ext cx="12192000" cy="1357873"/>
          </a:xfrm>
          <a:prstGeom prst="rect">
            <a:avLst/>
          </a:prstGeom>
          <a:solidFill>
            <a:srgbClr val="23334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D539F9BD-9A07-4344-B635-66B1B8726C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32548" y="5002555"/>
            <a:ext cx="1340559" cy="709200"/>
          </a:xfrm>
          <a:prstGeom prst="rect">
            <a:avLst/>
          </a:prstGeom>
        </p:spPr>
      </p:pic>
      <p:sp>
        <p:nvSpPr>
          <p:cNvPr id="2" name="Title 1"/>
          <p:cNvSpPr>
            <a:spLocks noGrp="1"/>
          </p:cNvSpPr>
          <p:nvPr>
            <p:ph type="ctrTitle"/>
          </p:nvPr>
        </p:nvSpPr>
        <p:spPr>
          <a:xfrm>
            <a:off x="1285875" y="1651071"/>
            <a:ext cx="9144000" cy="1057419"/>
          </a:xfrm>
          <a:noFill/>
        </p:spPr>
        <p:txBody>
          <a:bodyPr lIns="0" rIns="252000" anchor="ctr"/>
          <a:lstStyle>
            <a:lvl1pPr algn="ctr">
              <a:defRPr sz="6000">
                <a:solidFill>
                  <a:schemeClr val="bg1"/>
                </a:solidFill>
                <a:latin typeface="Arial" panose="020B0604020202020204" pitchFamily="34" charset="0"/>
                <a:cs typeface="Arial" panose="020B0604020202020204" pitchFamily="34" charset="0"/>
              </a:defRPr>
            </a:lvl1pPr>
          </a:lstStyle>
          <a:p>
            <a:r>
              <a:rPr lang="sv-SE"/>
              <a:t>Klicka här för att ändra mall för rubrikformat</a:t>
            </a:r>
            <a:endParaRPr lang="en-US" dirty="0"/>
          </a:p>
        </p:txBody>
      </p:sp>
      <p:sp>
        <p:nvSpPr>
          <p:cNvPr id="3" name="Subtitle 2"/>
          <p:cNvSpPr>
            <a:spLocks noGrp="1"/>
          </p:cNvSpPr>
          <p:nvPr>
            <p:ph type="subTitle" idx="1" hasCustomPrompt="1"/>
          </p:nvPr>
        </p:nvSpPr>
        <p:spPr>
          <a:xfrm>
            <a:off x="631384" y="4747532"/>
            <a:ext cx="9182271" cy="1202835"/>
          </a:xfrm>
        </p:spPr>
        <p:txBody>
          <a:bodyPr>
            <a:noAutofit/>
          </a:bodyPr>
          <a:lstStyle>
            <a:lvl1pPr marL="0" indent="0" algn="l">
              <a:lnSpc>
                <a:spcPct val="100000"/>
              </a:lnSpc>
              <a:spcBef>
                <a:spcPts val="0"/>
              </a:spcBef>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Enhet för </a:t>
            </a:r>
            <a:br>
              <a:rPr lang="sv-SE" dirty="0"/>
            </a:br>
            <a:r>
              <a:rPr lang="sv-SE" dirty="0"/>
              <a:t>Typ av presentation och/eller ort och datum</a:t>
            </a:r>
          </a:p>
          <a:p>
            <a:r>
              <a:rPr lang="sv-SE" dirty="0"/>
              <a:t>Namn</a:t>
            </a:r>
          </a:p>
          <a:p>
            <a:endParaRPr lang="en-US" dirty="0"/>
          </a:p>
        </p:txBody>
      </p:sp>
    </p:spTree>
    <p:extLst>
      <p:ext uri="{BB962C8B-B14F-4D97-AF65-F5344CB8AC3E}">
        <p14:creationId xmlns:p14="http://schemas.microsoft.com/office/powerpoint/2010/main" val="2345779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10" name="Rektangel 9">
            <a:extLst>
              <a:ext uri="{FF2B5EF4-FFF2-40B4-BE49-F238E27FC236}">
                <a16:creationId xmlns:a16="http://schemas.microsoft.com/office/drawing/2014/main" id="{270859D1-85FF-41FD-A18F-151D77340315}"/>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F0389F-BA9F-4946-BD12-DACE101987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1" name="Title 1">
            <a:extLst>
              <a:ext uri="{FF2B5EF4-FFF2-40B4-BE49-F238E27FC236}">
                <a16:creationId xmlns:a16="http://schemas.microsoft.com/office/drawing/2014/main" id="{35972A32-3F22-4057-BBFE-AD1002186FA6}"/>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720778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60E82E08-F7FF-4F72-B362-7D1708890B1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F0635B78-F652-4238-924E-2E81271DE1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1" name="Title 1">
            <a:extLst>
              <a:ext uri="{FF2B5EF4-FFF2-40B4-BE49-F238E27FC236}">
                <a16:creationId xmlns:a16="http://schemas.microsoft.com/office/drawing/2014/main" id="{BFEE5C2A-3EFB-479F-B11A-624BDA3BEC4F}"/>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2399823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6E08001E-3677-4CAB-B7DE-B9F7A178956D}"/>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E5BE1D33-77F0-4176-92BC-9E72896F6C6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0" name="Title 1">
            <a:extLst>
              <a:ext uri="{FF2B5EF4-FFF2-40B4-BE49-F238E27FC236}">
                <a16:creationId xmlns:a16="http://schemas.microsoft.com/office/drawing/2014/main" id="{6686D82F-1F47-4408-937C-4C8BAAE54482}"/>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40649220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3F3123A3-AF9D-4056-B3ED-5D6C4D876B2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9" name="Bild 8">
            <a:extLst>
              <a:ext uri="{FF2B5EF4-FFF2-40B4-BE49-F238E27FC236}">
                <a16:creationId xmlns:a16="http://schemas.microsoft.com/office/drawing/2014/main" id="{383317E8-210D-420A-9E18-8FB614540B0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293476" y="2326403"/>
            <a:ext cx="7605048" cy="1706433"/>
          </a:xfrm>
          <a:prstGeom prst="rect">
            <a:avLst/>
          </a:prstGeom>
        </p:spPr>
      </p:pic>
    </p:spTree>
    <p:extLst>
      <p:ext uri="{BB962C8B-B14F-4D97-AF65-F5344CB8AC3E}">
        <p14:creationId xmlns:p14="http://schemas.microsoft.com/office/powerpoint/2010/main" val="22188831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9" name="Rektangel 8">
            <a:extLst>
              <a:ext uri="{FF2B5EF4-FFF2-40B4-BE49-F238E27FC236}">
                <a16:creationId xmlns:a16="http://schemas.microsoft.com/office/drawing/2014/main" id="{3A0C9F0B-7915-4767-923E-FDA7618DD2B0}"/>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Title 1">
            <a:extLst>
              <a:ext uri="{FF2B5EF4-FFF2-40B4-BE49-F238E27FC236}">
                <a16:creationId xmlns:a16="http://schemas.microsoft.com/office/drawing/2014/main" id="{36BBD127-5F4A-46DA-9FE8-B8BF8D666806}"/>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6" name="Bild 5">
            <a:extLst>
              <a:ext uri="{FF2B5EF4-FFF2-40B4-BE49-F238E27FC236}">
                <a16:creationId xmlns:a16="http://schemas.microsoft.com/office/drawing/2014/main" id="{5D8FFD6D-432E-449B-953D-D61F930C012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Tree>
    <p:extLst>
      <p:ext uri="{BB962C8B-B14F-4D97-AF65-F5344CB8AC3E}">
        <p14:creationId xmlns:p14="http://schemas.microsoft.com/office/powerpoint/2010/main" val="4571971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vl4pPr>
              <a:lnSpc>
                <a:spcPct val="100000"/>
              </a:lnSpc>
              <a:spcBef>
                <a:spcPts val="1000"/>
              </a:spcBef>
              <a:spcAft>
                <a:spcPts val="600"/>
              </a:spcAft>
              <a:defRPr/>
            </a:lvl4pPr>
            <a:lvl5pPr>
              <a:lnSpc>
                <a:spcPct val="100000"/>
              </a:lnSpc>
              <a:spcBef>
                <a:spcPts val="1000"/>
              </a:spcBef>
              <a:spcAft>
                <a:spcPts val="600"/>
              </a:spcAft>
              <a:defRPr/>
            </a:lvl5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vl4pPr>
              <a:lnSpc>
                <a:spcPct val="100000"/>
              </a:lnSpc>
              <a:spcBef>
                <a:spcPts val="1000"/>
              </a:spcBef>
              <a:spcAft>
                <a:spcPts val="600"/>
              </a:spcAft>
              <a:defRPr/>
            </a:lvl4pPr>
            <a:lvl5pPr>
              <a:lnSpc>
                <a:spcPct val="100000"/>
              </a:lnSpc>
              <a:spcBef>
                <a:spcPts val="1000"/>
              </a:spcBef>
              <a:spcAft>
                <a:spcPts val="600"/>
              </a:spcAft>
              <a:defRPr/>
            </a:lvl5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1B4CCCB0-B56E-402E-92EB-DB682856032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4C09453C-B779-466E-8D2B-6A13341ABE8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
        <p:nvSpPr>
          <p:cNvPr id="10" name="Title 1">
            <a:extLst>
              <a:ext uri="{FF2B5EF4-FFF2-40B4-BE49-F238E27FC236}">
                <a16:creationId xmlns:a16="http://schemas.microsoft.com/office/drawing/2014/main" id="{F3F8BA60-DB5B-4DAB-A5D7-D8EBE622412C}"/>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28052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86A38058-0F6C-4A12-BB38-4D9CE84DFA1E}"/>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22B2C1D7-9762-49EA-9D4E-C9C3F037035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
        <p:nvSpPr>
          <p:cNvPr id="10" name="Title 1">
            <a:extLst>
              <a:ext uri="{FF2B5EF4-FFF2-40B4-BE49-F238E27FC236}">
                <a16:creationId xmlns:a16="http://schemas.microsoft.com/office/drawing/2014/main" id="{016F6400-5915-4EE6-ACF5-A42308E046E3}"/>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32740183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3" name="Bildobjekt 2" descr="En bild som visar text, skärmbild, Teckensnitt, logotyp&#10;&#10;Automatiskt genererad beskrivning">
            <a:extLst>
              <a:ext uri="{FF2B5EF4-FFF2-40B4-BE49-F238E27FC236}">
                <a16:creationId xmlns:a16="http://schemas.microsoft.com/office/drawing/2014/main" id="{FE6F4320-2C43-AB01-A9B4-871BBC22FC8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906663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9" name="Rektangel 8">
            <a:extLst>
              <a:ext uri="{FF2B5EF4-FFF2-40B4-BE49-F238E27FC236}">
                <a16:creationId xmlns:a16="http://schemas.microsoft.com/office/drawing/2014/main" id="{8A0077A0-6F49-450A-BE1F-BCE3250564E1}"/>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991C5D54-C0E3-4B22-A35D-EC261B84677F}"/>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2" name="Bild 1">
            <a:extLst>
              <a:ext uri="{FF2B5EF4-FFF2-40B4-BE49-F238E27FC236}">
                <a16:creationId xmlns:a16="http://schemas.microsoft.com/office/drawing/2014/main" id="{1DFE4001-F89C-D68A-B9F9-FAF1D77B5D6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13302420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7BF8B9B9-DF06-4A4F-9FA3-F8A32CB9EDFC}"/>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994EEF28-B936-436D-BEC9-41EAE94048C3}"/>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7" name="Bild 6">
            <a:extLst>
              <a:ext uri="{FF2B5EF4-FFF2-40B4-BE49-F238E27FC236}">
                <a16:creationId xmlns:a16="http://schemas.microsoft.com/office/drawing/2014/main" id="{F6C02D25-9ED4-6CE0-BC26-A901D9B597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2159463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MYH2019">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8382975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8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Rektangel 6">
            <a:extLst>
              <a:ext uri="{FF2B5EF4-FFF2-40B4-BE49-F238E27FC236}">
                <a16:creationId xmlns:a16="http://schemas.microsoft.com/office/drawing/2014/main" id="{971AE36A-73B5-42AE-A2C5-88156FC1B647}"/>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Title 1">
            <a:extLst>
              <a:ext uri="{FF2B5EF4-FFF2-40B4-BE49-F238E27FC236}">
                <a16:creationId xmlns:a16="http://schemas.microsoft.com/office/drawing/2014/main" id="{3A07152C-101C-4904-83E7-F8F8C6ED4C7E}"/>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4" name="Bild 3">
            <a:extLst>
              <a:ext uri="{FF2B5EF4-FFF2-40B4-BE49-F238E27FC236}">
                <a16:creationId xmlns:a16="http://schemas.microsoft.com/office/drawing/2014/main" id="{30AC94A8-2FE2-5B18-B31C-DBB170DFCA4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3593353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5" name="Bild 4">
            <a:extLst>
              <a:ext uri="{FF2B5EF4-FFF2-40B4-BE49-F238E27FC236}">
                <a16:creationId xmlns:a16="http://schemas.microsoft.com/office/drawing/2014/main" id="{B850C954-8560-4B89-92E5-DD6C7226A79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036000" y="2654650"/>
            <a:ext cx="6120000" cy="1253142"/>
          </a:xfrm>
          <a:prstGeom prst="rect">
            <a:avLst/>
          </a:prstGeom>
        </p:spPr>
      </p:pic>
    </p:spTree>
    <p:extLst>
      <p:ext uri="{BB962C8B-B14F-4D97-AF65-F5344CB8AC3E}">
        <p14:creationId xmlns:p14="http://schemas.microsoft.com/office/powerpoint/2010/main" val="34157287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10" name="Rektangel 9">
            <a:extLst>
              <a:ext uri="{FF2B5EF4-FFF2-40B4-BE49-F238E27FC236}">
                <a16:creationId xmlns:a16="http://schemas.microsoft.com/office/drawing/2014/main" id="{D1F74581-B875-4049-B521-C00CFF70FDA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086ADBE-690C-4C48-8E5A-BCE6044AAB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1" name="Title 1">
            <a:extLst>
              <a:ext uri="{FF2B5EF4-FFF2-40B4-BE49-F238E27FC236}">
                <a16:creationId xmlns:a16="http://schemas.microsoft.com/office/drawing/2014/main" id="{B607530C-C00D-4E57-AA3B-7EDEAAE9F9DB}"/>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5660552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286FF076-7E82-4249-872E-4FF0B8BD77EC}"/>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9EFE772D-C813-41FF-803E-F95C24244E7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1" name="Title 1">
            <a:extLst>
              <a:ext uri="{FF2B5EF4-FFF2-40B4-BE49-F238E27FC236}">
                <a16:creationId xmlns:a16="http://schemas.microsoft.com/office/drawing/2014/main" id="{46D7D555-201A-414A-A069-09B7F9690B29}"/>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3783639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0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EE4F5E70-C4A0-435D-8D83-7A3668984BB6}"/>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2194B662-8AE9-43D3-84FD-E2CD3BE4911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0" name="Title 1">
            <a:extLst>
              <a:ext uri="{FF2B5EF4-FFF2-40B4-BE49-F238E27FC236}">
                <a16:creationId xmlns:a16="http://schemas.microsoft.com/office/drawing/2014/main" id="{C7297FC4-6B60-4581-9BC2-B3622E04452E}"/>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29356853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4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p:cNvSpPr>
            <a:spLocks noGrp="1"/>
          </p:cNvSpPr>
          <p:nvPr>
            <p:ph type="title"/>
          </p:nvPr>
        </p:nvSpPr>
        <p:spPr>
          <a:xfrm>
            <a:off x="831850" y="1709738"/>
            <a:ext cx="10515600" cy="2852737"/>
          </a:xfrm>
          <a:noFill/>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endParaRPr lang="sv-SE" dirty="0"/>
          </a:p>
        </p:txBody>
      </p:sp>
      <p:pic>
        <p:nvPicPr>
          <p:cNvPr id="8" name="Bild 7">
            <a:extLst>
              <a:ext uri="{FF2B5EF4-FFF2-40B4-BE49-F238E27FC236}">
                <a16:creationId xmlns:a16="http://schemas.microsoft.com/office/drawing/2014/main" id="{6E14B23D-1D0E-4F5D-9EF4-9F9495E0FD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16184533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p:cNvSpPr>
            <a:spLocks noGrp="1"/>
          </p:cNvSpPr>
          <p:nvPr>
            <p:ph type="title"/>
          </p:nvPr>
        </p:nvSpPr>
        <p:spPr>
          <a:xfrm>
            <a:off x="985154" y="2551837"/>
            <a:ext cx="9525000" cy="1754326"/>
          </a:xfrm>
          <a:noFill/>
        </p:spPr>
        <p:txBody>
          <a:bodyPr wrap="square" anchor="ctr" anchorCtr="0">
            <a:normAutofit/>
          </a:bodyPr>
          <a:lstStyle>
            <a:lvl1pPr algn="ctr">
              <a:defRPr sz="6000"/>
            </a:lvl1pPr>
          </a:lstStyle>
          <a:p>
            <a:r>
              <a:rPr lang="sv-SE"/>
              <a:t>Klicka här för att ändra mall för rubrikformat</a:t>
            </a:r>
            <a:endParaRPr lang="en-US" dirty="0"/>
          </a:p>
        </p:txBody>
      </p:sp>
      <p:pic>
        <p:nvPicPr>
          <p:cNvPr id="8" name="Bild 7">
            <a:extLst>
              <a:ext uri="{FF2B5EF4-FFF2-40B4-BE49-F238E27FC236}">
                <a16:creationId xmlns:a16="http://schemas.microsoft.com/office/drawing/2014/main" id="{6E14B23D-1D0E-4F5D-9EF4-9F9495E0FD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35737298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Rubrikbild">
    <p:bg>
      <p:bgPr>
        <a:gradFill>
          <a:gsLst>
            <a:gs pos="0">
              <a:srgbClr val="4C638D">
                <a:lumMod val="100000"/>
              </a:srgbClr>
            </a:gs>
            <a:gs pos="100000">
              <a:srgbClr val="233348"/>
            </a:gs>
          </a:gsLst>
          <a:lin ang="5400000" scaled="1"/>
        </a:gra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7CA9835-94A4-437C-8000-D34EBC3FA602}"/>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 name="Subtitle 2">
            <a:extLst>
              <a:ext uri="{FF2B5EF4-FFF2-40B4-BE49-F238E27FC236}">
                <a16:creationId xmlns:a16="http://schemas.microsoft.com/office/drawing/2014/main" id="{15887912-8560-4238-910C-F3020838EC9F}"/>
              </a:ext>
            </a:extLst>
          </p:cNvPr>
          <p:cNvSpPr>
            <a:spLocks noGrp="1"/>
          </p:cNvSpPr>
          <p:nvPr>
            <p:ph type="subTitle" idx="1" hasCustomPrompt="1"/>
          </p:nvPr>
        </p:nvSpPr>
        <p:spPr>
          <a:xfrm>
            <a:off x="4594430" y="3140527"/>
            <a:ext cx="3003139" cy="996043"/>
          </a:xfrm>
        </p:spPr>
        <p:txBody>
          <a:bodyPr>
            <a:noAutofit/>
          </a:bodyPr>
          <a:lstStyle>
            <a:lvl1pPr marL="0" indent="0" algn="ctr">
              <a:spcBef>
                <a:spcPts val="700"/>
              </a:spcBef>
              <a:buNone/>
              <a:defRPr sz="8800" b="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Tack!</a:t>
            </a:r>
            <a:endParaRPr lang="en-US" dirty="0"/>
          </a:p>
        </p:txBody>
      </p:sp>
      <p:pic>
        <p:nvPicPr>
          <p:cNvPr id="5" name="Bild 4">
            <a:extLst>
              <a:ext uri="{FF2B5EF4-FFF2-40B4-BE49-F238E27FC236}">
                <a16:creationId xmlns:a16="http://schemas.microsoft.com/office/drawing/2014/main" id="{3EFA590C-F53C-4169-A76C-9EB00E45FC5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
        <p:nvSpPr>
          <p:cNvPr id="6" name="Subtitle 2">
            <a:extLst>
              <a:ext uri="{FF2B5EF4-FFF2-40B4-BE49-F238E27FC236}">
                <a16:creationId xmlns:a16="http://schemas.microsoft.com/office/drawing/2014/main" id="{DF50A07F-592C-4E49-9E34-2058CBB42154}"/>
              </a:ext>
            </a:extLst>
          </p:cNvPr>
          <p:cNvSpPr txBox="1">
            <a:spLocks/>
          </p:cNvSpPr>
          <p:nvPr userDrawn="1"/>
        </p:nvSpPr>
        <p:spPr>
          <a:xfrm>
            <a:off x="3559956" y="4404730"/>
            <a:ext cx="5072085" cy="624472"/>
          </a:xfrm>
          <a:prstGeom prst="rect">
            <a:avLst/>
          </a:prstGeom>
        </p:spPr>
        <p:txBody>
          <a:bodyPr vert="horz" lIns="91440" tIns="45720" rIns="91440" bIns="45720" rtlCol="0">
            <a:noAutofit/>
          </a:bodyPr>
          <a:lstStyle>
            <a:lvl1pPr marL="0" indent="0" algn="ctr" defTabSz="914400" rtl="0" eaLnBrk="1" latinLnBrk="0" hangingPunct="1">
              <a:lnSpc>
                <a:spcPts val="3500"/>
              </a:lnSpc>
              <a:spcBef>
                <a:spcPts val="700"/>
              </a:spcBef>
              <a:buFont typeface="Arial" panose="020B0604020202020204" pitchFamily="34" charset="0"/>
              <a:buNone/>
              <a:defRPr sz="8800" b="0" kern="120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2800" dirty="0"/>
              <a:t>Besök oss gärna på myh.se</a:t>
            </a:r>
          </a:p>
        </p:txBody>
      </p:sp>
    </p:spTree>
    <p:extLst>
      <p:ext uri="{BB962C8B-B14F-4D97-AF65-F5344CB8AC3E}">
        <p14:creationId xmlns:p14="http://schemas.microsoft.com/office/powerpoint/2010/main" val="442379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729344" y="1356577"/>
            <a:ext cx="5181600" cy="4351338"/>
          </a:xfrm>
        </p:spPr>
        <p:txBody>
          <a:bodyPr/>
          <a:lstStyle>
            <a:lvl1pPr>
              <a:spcBef>
                <a:spcPts val="1000"/>
              </a:spcBef>
              <a:spcAft>
                <a:spcPts val="600"/>
              </a:spcAft>
              <a:defRPr/>
            </a:lvl1pPr>
            <a:lvl2pPr>
              <a:spcBef>
                <a:spcPts val="1000"/>
              </a:spcBef>
              <a:spcAft>
                <a:spcPts val="600"/>
              </a:spcAft>
              <a:defRPr/>
            </a:lvl2pPr>
            <a:lvl3pPr>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spcBef>
                <a:spcPts val="1000"/>
              </a:spcBef>
              <a:spcAft>
                <a:spcPts val="600"/>
              </a:spcAft>
              <a:defRPr/>
            </a:lvl1pPr>
            <a:lvl2pPr>
              <a:spcBef>
                <a:spcPts val="1000"/>
              </a:spcBef>
              <a:spcAft>
                <a:spcPts val="600"/>
              </a:spcAft>
              <a:defRPr/>
            </a:lvl2pPr>
            <a:lvl3pPr>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3023193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4" name="Content Placeholder 3"/>
          <p:cNvSpPr>
            <a:spLocks noGrp="1"/>
          </p:cNvSpPr>
          <p:nvPr>
            <p:ph sz="half" idx="2"/>
          </p:nvPr>
        </p:nvSpPr>
        <p:spPr>
          <a:xfrm>
            <a:off x="3505200" y="1363325"/>
            <a:ext cx="5181600" cy="4351338"/>
          </a:xfrm>
        </p:spPr>
        <p:txBody>
          <a:bodyPr/>
          <a:lstStyle>
            <a:lvl1pPr>
              <a:lnSpc>
                <a:spcPct val="100000"/>
              </a:lnSpc>
              <a:spcBef>
                <a:spcPts val="1000"/>
              </a:spcBef>
              <a:spcAft>
                <a:spcPts val="600"/>
              </a:spcAft>
              <a:defRPr/>
            </a:lvl1pPr>
          </a:lstStyle>
          <a:p>
            <a:pPr lvl="0"/>
            <a:r>
              <a:rPr lang="sv-SE"/>
              <a:t>Klicka här för att ändra format på bakgrundstexten</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41974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343048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838200" y="689711"/>
            <a:ext cx="9423400"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
        <p:nvSpPr>
          <p:cNvPr id="3" name="Content Placeholder 2"/>
          <p:cNvSpPr>
            <a:spLocks noGrp="1"/>
          </p:cNvSpPr>
          <p:nvPr>
            <p:ph idx="1"/>
          </p:nvPr>
        </p:nvSpPr>
        <p:spPr>
          <a:xfrm>
            <a:off x="838200" y="1717963"/>
            <a:ext cx="9423400" cy="4096255"/>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1154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729344" y="711481"/>
            <a:ext cx="10733312"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6" name="Content Placeholder 2">
            <a:extLst>
              <a:ext uri="{FF2B5EF4-FFF2-40B4-BE49-F238E27FC236}">
                <a16:creationId xmlns:a16="http://schemas.microsoft.com/office/drawing/2014/main" id="{73E1DD7C-C7FA-46EE-8397-9AB1BC65B22F}"/>
              </a:ext>
            </a:extLst>
          </p:cNvPr>
          <p:cNvSpPr>
            <a:spLocks noGrp="1"/>
          </p:cNvSpPr>
          <p:nvPr>
            <p:ph sz="half" idx="1"/>
          </p:nvPr>
        </p:nvSpPr>
        <p:spPr>
          <a:xfrm>
            <a:off x="729344" y="1994331"/>
            <a:ext cx="5181600" cy="3600926"/>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9" name="Content Placeholder 3">
            <a:extLst>
              <a:ext uri="{FF2B5EF4-FFF2-40B4-BE49-F238E27FC236}">
                <a16:creationId xmlns:a16="http://schemas.microsoft.com/office/drawing/2014/main" id="{3E806EA6-8D2D-4674-A6A5-FF3F6D9B94A8}"/>
              </a:ext>
            </a:extLst>
          </p:cNvPr>
          <p:cNvSpPr>
            <a:spLocks noGrp="1"/>
          </p:cNvSpPr>
          <p:nvPr>
            <p:ph sz="half" idx="2"/>
          </p:nvPr>
        </p:nvSpPr>
        <p:spPr>
          <a:xfrm>
            <a:off x="6281056" y="1994331"/>
            <a:ext cx="5181600" cy="3600926"/>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268964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2024-12-16</a:t>
            </a:fld>
            <a:endParaRPr lang="sv-SE"/>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Title 1">
            <a:extLst>
              <a:ext uri="{FF2B5EF4-FFF2-40B4-BE49-F238E27FC236}">
                <a16:creationId xmlns:a16="http://schemas.microsoft.com/office/drawing/2014/main" id="{CE169E22-0BE4-4E85-8034-794256D45FEF}"/>
              </a:ext>
            </a:extLst>
          </p:cNvPr>
          <p:cNvSpPr>
            <a:spLocks noGrp="1"/>
          </p:cNvSpPr>
          <p:nvPr>
            <p:ph type="title"/>
          </p:nvPr>
        </p:nvSpPr>
        <p:spPr>
          <a:xfrm>
            <a:off x="838200" y="689711"/>
            <a:ext cx="9423400"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92929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
            <a:ext cx="12192000" cy="708140"/>
          </a:xfrm>
          <a:prstGeom prst="rect">
            <a:avLst/>
          </a:prstGeom>
          <a:solidFill>
            <a:schemeClr val="accent3"/>
          </a:solidFill>
        </p:spPr>
        <p:txBody>
          <a:bodyPr vert="horz" lIns="91440" tIns="45720" rIns="91440" bIns="45720" rtlCol="0" anchor="ctr">
            <a:normAutofit/>
          </a:bodyPr>
          <a:lstStyle/>
          <a:p>
            <a:r>
              <a:rPr lang="sv-SE" dirty="0"/>
              <a:t>Klicka här för att ändra mall för rubrikformat</a:t>
            </a:r>
            <a:endParaRPr lang="en-US" dirty="0"/>
          </a:p>
        </p:txBody>
      </p:sp>
      <p:sp>
        <p:nvSpPr>
          <p:cNvPr id="3" name="Text Placeholder 2"/>
          <p:cNvSpPr>
            <a:spLocks noGrp="1"/>
          </p:cNvSpPr>
          <p:nvPr>
            <p:ph type="body" idx="1"/>
          </p:nvPr>
        </p:nvSpPr>
        <p:spPr>
          <a:xfrm>
            <a:off x="732171" y="1330599"/>
            <a:ext cx="9423400" cy="4351338"/>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en-US" dirty="0"/>
              <a:t>2019-10-24</a:t>
            </a:r>
          </a:p>
        </p:txBody>
      </p:sp>
      <p:sp>
        <p:nvSpPr>
          <p:cNvPr id="6" name="Slide Number Placeholder 5"/>
          <p:cNvSpPr>
            <a:spLocks noGrp="1"/>
          </p:cNvSpPr>
          <p:nvPr>
            <p:ph type="sldNum" sz="quarter" idx="4"/>
          </p:nvPr>
        </p:nvSpPr>
        <p:spPr>
          <a:xfrm>
            <a:off x="4724400" y="6304395"/>
            <a:ext cx="27432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pic>
        <p:nvPicPr>
          <p:cNvPr id="7" name="Bild 6">
            <a:extLst>
              <a:ext uri="{FF2B5EF4-FFF2-40B4-BE49-F238E27FC236}">
                <a16:creationId xmlns:a16="http://schemas.microsoft.com/office/drawing/2014/main" id="{4D535DB3-55E5-4644-9B87-359ABE705D2A}"/>
              </a:ext>
            </a:extLst>
          </p:cNvPr>
          <p:cNvPicPr>
            <a:picLocks noChangeAspect="1"/>
          </p:cNvPicPr>
          <p:nvPr userDrawn="1"/>
        </p:nvPicPr>
        <p:blipFill>
          <a:blip r:embed="rId39">
            <a:extLst>
              <a:ext uri="{28A0092B-C50C-407E-A947-70E740481C1C}">
                <a14:useLocalDpi xmlns:a14="http://schemas.microsoft.com/office/drawing/2010/main" val="0"/>
              </a:ext>
              <a:ext uri="{96DAC541-7B7A-43D3-8B79-37D633B846F1}">
                <asvg:svgBlip xmlns:asvg="http://schemas.microsoft.com/office/drawing/2016/SVG/main" r:embed="rId40"/>
              </a:ext>
            </a:extLst>
          </a:blip>
          <a:stretch>
            <a:fillRect/>
          </a:stretch>
        </p:blipFill>
        <p:spPr>
          <a:xfrm>
            <a:off x="10440000" y="5760000"/>
            <a:ext cx="1260000" cy="708140"/>
          </a:xfrm>
          <a:prstGeom prst="rect">
            <a:avLst/>
          </a:prstGeom>
        </p:spPr>
      </p:pic>
    </p:spTree>
    <p:extLst>
      <p:ext uri="{BB962C8B-B14F-4D97-AF65-F5344CB8AC3E}">
        <p14:creationId xmlns:p14="http://schemas.microsoft.com/office/powerpoint/2010/main" val="2241793178"/>
      </p:ext>
    </p:extLst>
  </p:cSld>
  <p:clrMap bg1="lt1" tx1="dk1" bg2="lt2" tx2="dk2" accent1="accent1" accent2="accent2" accent3="accent3" accent4="accent4" accent5="accent5" accent6="accent6" hlink="hlink" folHlink="folHlink"/>
  <p:sldLayoutIdLst>
    <p:sldLayoutId id="2147483669" r:id="rId1"/>
    <p:sldLayoutId id="2147483658" r:id="rId2"/>
    <p:sldLayoutId id="2147483659" r:id="rId3"/>
    <p:sldLayoutId id="2147483661" r:id="rId4"/>
    <p:sldLayoutId id="2147483677" r:id="rId5"/>
    <p:sldLayoutId id="2147483690" r:id="rId6"/>
    <p:sldLayoutId id="2147483670" r:id="rId7"/>
    <p:sldLayoutId id="2147483675" r:id="rId8"/>
    <p:sldLayoutId id="2147483664" r:id="rId9"/>
    <p:sldLayoutId id="2147483671" r:id="rId10"/>
    <p:sldLayoutId id="2147483679" r:id="rId11"/>
    <p:sldLayoutId id="2147483680" r:id="rId12"/>
    <p:sldLayoutId id="2147483678" r:id="rId13"/>
    <p:sldLayoutId id="2147483676" r:id="rId14"/>
    <p:sldLayoutId id="2147483696" r:id="rId15"/>
    <p:sldLayoutId id="2147483697" r:id="rId16"/>
    <p:sldLayoutId id="2147483698" r:id="rId17"/>
    <p:sldLayoutId id="2147483699" r:id="rId18"/>
    <p:sldLayoutId id="2147483672" r:id="rId19"/>
    <p:sldLayoutId id="2147483681" r:id="rId20"/>
    <p:sldLayoutId id="2147483682" r:id="rId21"/>
    <p:sldLayoutId id="2147483683" r:id="rId22"/>
    <p:sldLayoutId id="2147483673" r:id="rId23"/>
    <p:sldLayoutId id="2147483684" r:id="rId24"/>
    <p:sldLayoutId id="2147483685" r:id="rId25"/>
    <p:sldLayoutId id="2147483686" r:id="rId26"/>
    <p:sldLayoutId id="2147483691" r:id="rId27"/>
    <p:sldLayoutId id="2147483687" r:id="rId28"/>
    <p:sldLayoutId id="2147483688" r:id="rId29"/>
    <p:sldLayoutId id="2147483689" r:id="rId30"/>
    <p:sldLayoutId id="2147483692" r:id="rId31"/>
    <p:sldLayoutId id="2147483693" r:id="rId32"/>
    <p:sldLayoutId id="2147483694" r:id="rId33"/>
    <p:sldLayoutId id="2147483695" r:id="rId34"/>
    <p:sldLayoutId id="2147483674" r:id="rId35"/>
    <p:sldLayoutId id="2147483660" r:id="rId36"/>
    <p:sldLayoutId id="2147483649" r:id="rId37"/>
  </p:sldLayoutIdLst>
  <p:txStyles>
    <p:titleStyle>
      <a:lvl1pPr marL="717550" indent="0" algn="l" defTabSz="914400" rtl="0" eaLnBrk="1" latinLnBrk="0" hangingPunct="1">
        <a:lnSpc>
          <a:spcPct val="90000"/>
        </a:lnSpc>
        <a:spcBef>
          <a:spcPct val="0"/>
        </a:spcBef>
        <a:buNone/>
        <a:defRPr sz="2800" b="1" i="0" kern="1200">
          <a:solidFill>
            <a:schemeClr val="accent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000"/>
        </a:spcBef>
        <a:spcAft>
          <a:spcPts val="600"/>
        </a:spcAft>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1000"/>
        </a:spcBef>
        <a:spcAft>
          <a:spcPts val="600"/>
        </a:spcAft>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100000"/>
        </a:lnSpc>
        <a:spcBef>
          <a:spcPts val="1000"/>
        </a:spcBef>
        <a:spcAft>
          <a:spcPts val="600"/>
        </a:spcAft>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mfd.se/utgangspunkter/funktionshinderspolitiken/lar-om-politikens-mal-och-inriktning/politikens-fyra-arbetssatt/" TargetMode="External"/><Relationship Id="rId2" Type="http://schemas.openxmlformats.org/officeDocument/2006/relationships/hyperlink" Target="https://www.mfd.se/utgangspunkter/funktionshinderspolitiken/mal-och-inriktning/" TargetMode="External"/><Relationship Id="rId1" Type="http://schemas.openxmlformats.org/officeDocument/2006/relationships/slideLayout" Target="../slideLayouts/slideLayout36.xml"/><Relationship Id="rId5" Type="http://schemas.openxmlformats.org/officeDocument/2006/relationships/hyperlink" Target="https://larportalen.skolverket.se/moduler/M602" TargetMode="External"/><Relationship Id="rId4" Type="http://schemas.openxmlformats.org/officeDocument/2006/relationships/hyperlink" Target="https://www.spsm.se/stodmaterial-for-tillganglig-utbildn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2125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73C0F0-CFB2-A36B-3CCD-579A6DBACAF8}"/>
              </a:ext>
            </a:extLst>
          </p:cNvPr>
          <p:cNvSpPr>
            <a:spLocks noGrp="1"/>
          </p:cNvSpPr>
          <p:nvPr>
            <p:ph type="ctrTitle"/>
          </p:nvPr>
        </p:nvSpPr>
        <p:spPr/>
        <p:txBody>
          <a:bodyPr>
            <a:normAutofit fontScale="90000"/>
          </a:bodyPr>
          <a:lstStyle/>
          <a:p>
            <a:r>
              <a:rPr lang="sv-SE" dirty="0"/>
              <a:t>Inledning - Att skapa en tillgänglig lärmiljö</a:t>
            </a:r>
            <a:br>
              <a:rPr lang="sv-SE" dirty="0"/>
            </a:br>
            <a:endParaRPr lang="sv-SE" dirty="0"/>
          </a:p>
        </p:txBody>
      </p:sp>
    </p:spTree>
    <p:extLst>
      <p:ext uri="{BB962C8B-B14F-4D97-AF65-F5344CB8AC3E}">
        <p14:creationId xmlns:p14="http://schemas.microsoft.com/office/powerpoint/2010/main" val="4152378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664B03-D81C-88A7-988A-5E4979DC3B2D}"/>
              </a:ext>
            </a:extLst>
          </p:cNvPr>
          <p:cNvSpPr>
            <a:spLocks noGrp="1"/>
          </p:cNvSpPr>
          <p:nvPr>
            <p:ph type="title"/>
          </p:nvPr>
        </p:nvSpPr>
        <p:spPr/>
        <p:txBody>
          <a:bodyPr>
            <a:noAutofit/>
          </a:bodyPr>
          <a:lstStyle/>
          <a:p>
            <a:pPr algn="l"/>
            <a:r>
              <a:rPr lang="sv-SE" sz="4400" dirty="0">
                <a:solidFill>
                  <a:schemeClr val="accent5"/>
                </a:solidFill>
                <a:latin typeface="+mn-lt"/>
                <a:cs typeface="Arial"/>
              </a:rPr>
              <a:t>Detta stödmaterial är utvecklat med stöd av Specialpedagogiska skolmyndigheten (SPSM) och riktar sig till dig som utbildningsanordnare och utbildare.</a:t>
            </a:r>
            <a:endParaRPr lang="sv-SE" sz="4400" dirty="0"/>
          </a:p>
        </p:txBody>
      </p:sp>
    </p:spTree>
    <p:extLst>
      <p:ext uri="{BB962C8B-B14F-4D97-AF65-F5344CB8AC3E}">
        <p14:creationId xmlns:p14="http://schemas.microsoft.com/office/powerpoint/2010/main" val="2462435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97EDCB-9C26-2C66-824F-59D80F115AF8}"/>
              </a:ext>
            </a:extLst>
          </p:cNvPr>
          <p:cNvSpPr>
            <a:spLocks noGrp="1"/>
          </p:cNvSpPr>
          <p:nvPr>
            <p:ph type="title"/>
          </p:nvPr>
        </p:nvSpPr>
        <p:spPr/>
        <p:txBody>
          <a:bodyPr/>
          <a:lstStyle/>
          <a:p>
            <a:r>
              <a:rPr lang="sv-SE" sz="2800" dirty="0">
                <a:solidFill>
                  <a:schemeClr val="accent5"/>
                </a:solidFill>
                <a:latin typeface="+mn-lt"/>
                <a:cs typeface="Arial"/>
              </a:rPr>
              <a:t>Syfte</a:t>
            </a:r>
            <a:endParaRPr lang="sv-SE" dirty="0"/>
          </a:p>
        </p:txBody>
      </p:sp>
      <p:sp>
        <p:nvSpPr>
          <p:cNvPr id="3" name="Platshållare för innehåll 2">
            <a:extLst>
              <a:ext uri="{FF2B5EF4-FFF2-40B4-BE49-F238E27FC236}">
                <a16:creationId xmlns:a16="http://schemas.microsoft.com/office/drawing/2014/main" id="{CC2E62B1-7B88-E0A1-34AE-BFC0E71A87A9}"/>
              </a:ext>
            </a:extLst>
          </p:cNvPr>
          <p:cNvSpPr>
            <a:spLocks noGrp="1"/>
          </p:cNvSpPr>
          <p:nvPr>
            <p:ph idx="1"/>
          </p:nvPr>
        </p:nvSpPr>
        <p:spPr>
          <a:xfrm>
            <a:off x="1384300" y="1356577"/>
            <a:ext cx="9423400" cy="4351338"/>
          </a:xfrm>
        </p:spPr>
        <p:txBody>
          <a:bodyPr/>
          <a:lstStyle/>
          <a:p>
            <a:r>
              <a:rPr lang="sv-SE" sz="3200" b="0" dirty="0">
                <a:latin typeface="+mn-lt"/>
              </a:rPr>
              <a:t>Människor har olika förutsättningar och förmågor. Det behöver vi ta hänsyn till i planering och genomförande av utbildning. </a:t>
            </a:r>
            <a:r>
              <a:rPr lang="sv-SE" sz="3200" b="0" dirty="0">
                <a:latin typeface="+mn-lt"/>
                <a:cs typeface="Arial"/>
              </a:rPr>
              <a:t> Detta stödmaterial syftar till att stödja arbetet med att planera för och skapa en tillgänglig lärmiljö samt att inkludera arbetet i det systematiska kvalitetsarbetet.</a:t>
            </a:r>
            <a:br>
              <a:rPr lang="sv-SE" sz="3200" b="0" dirty="0">
                <a:latin typeface="+mn-lt"/>
              </a:rPr>
            </a:br>
            <a:br>
              <a:rPr lang="sv-SE" sz="3200" b="0" dirty="0">
                <a:latin typeface="+mn-lt"/>
              </a:rPr>
            </a:br>
            <a:r>
              <a:rPr lang="sv-SE" sz="3200" b="0" dirty="0">
                <a:latin typeface="+mn-lt"/>
                <a:cs typeface="Arial"/>
              </a:rPr>
              <a:t>Modulerna kan användas separat eller tillsammans </a:t>
            </a:r>
            <a:br>
              <a:rPr lang="sv-SE" sz="4400" dirty="0">
                <a:latin typeface="+mn-lt"/>
              </a:rPr>
            </a:br>
            <a:br>
              <a:rPr lang="sv-SE" sz="4400" dirty="0">
                <a:latin typeface="+mn-lt"/>
              </a:rPr>
            </a:br>
            <a:endParaRPr lang="sv-SE" dirty="0"/>
          </a:p>
        </p:txBody>
      </p:sp>
    </p:spTree>
    <p:extLst>
      <p:ext uri="{BB962C8B-B14F-4D97-AF65-F5344CB8AC3E}">
        <p14:creationId xmlns:p14="http://schemas.microsoft.com/office/powerpoint/2010/main" val="3895278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EB3E50-877D-1FC3-8975-E53AF6DF07E9}"/>
              </a:ext>
            </a:extLst>
          </p:cNvPr>
          <p:cNvSpPr>
            <a:spLocks noGrp="1"/>
          </p:cNvSpPr>
          <p:nvPr>
            <p:ph type="title"/>
          </p:nvPr>
        </p:nvSpPr>
        <p:spPr/>
        <p:txBody>
          <a:bodyPr/>
          <a:lstStyle/>
          <a:p>
            <a:r>
              <a:rPr lang="sv-SE" sz="2800" dirty="0">
                <a:solidFill>
                  <a:schemeClr val="accent5"/>
                </a:solidFill>
                <a:latin typeface="+mn-lt"/>
                <a:cs typeface="Arial"/>
              </a:rPr>
              <a:t>Varför då?</a:t>
            </a:r>
            <a:endParaRPr lang="sv-SE" dirty="0"/>
          </a:p>
        </p:txBody>
      </p:sp>
      <p:sp>
        <p:nvSpPr>
          <p:cNvPr id="3" name="Platshållare för innehåll 2">
            <a:extLst>
              <a:ext uri="{FF2B5EF4-FFF2-40B4-BE49-F238E27FC236}">
                <a16:creationId xmlns:a16="http://schemas.microsoft.com/office/drawing/2014/main" id="{B179853F-44C6-A681-2B29-847AA65BE72E}"/>
              </a:ext>
            </a:extLst>
          </p:cNvPr>
          <p:cNvSpPr>
            <a:spLocks noGrp="1"/>
          </p:cNvSpPr>
          <p:nvPr>
            <p:ph idx="1"/>
          </p:nvPr>
        </p:nvSpPr>
        <p:spPr/>
        <p:txBody>
          <a:bodyPr/>
          <a:lstStyle/>
          <a:p>
            <a:r>
              <a:rPr lang="sv-SE" sz="2800" b="0" dirty="0">
                <a:latin typeface="+mn-lt"/>
              </a:rPr>
              <a:t>Utgångspunkten tas i</a:t>
            </a:r>
            <a:br>
              <a:rPr lang="sv-SE" sz="3600" b="0" dirty="0">
                <a:latin typeface="+mn-lt"/>
              </a:rPr>
            </a:br>
            <a:r>
              <a:rPr lang="sv-SE" sz="2800" b="0" dirty="0">
                <a:latin typeface="+mn-lt"/>
                <a:cs typeface="Arial"/>
              </a:rPr>
              <a:t>FN:s konvention (artikel 2 och 4) som utgångspunkt och utifrån det ett funktionshinderpolitiskt mål ​</a:t>
            </a:r>
            <a:br>
              <a:rPr lang="sv-SE" sz="2800" b="0" dirty="0">
                <a:latin typeface="+mn-lt"/>
              </a:rPr>
            </a:br>
            <a:br>
              <a:rPr lang="sv-SE" sz="2800" b="0" dirty="0">
                <a:latin typeface="+mn-lt"/>
              </a:rPr>
            </a:br>
            <a:r>
              <a:rPr lang="sv-SE" sz="2800" b="0" dirty="0">
                <a:latin typeface="+mn-lt"/>
                <a:cs typeface="Arial"/>
              </a:rPr>
              <a:t>” ... med FN:s konvention om rättigheter för personer med funktionsnedsättning som utgångspunkt, uppnå jämlikhet i levnadsvillkor och full delaktighet för personer med funktionsnedsättning i ett samhälle med mångfald som grund.</a:t>
            </a:r>
            <a:br>
              <a:rPr lang="sv-SE" sz="4400" dirty="0">
                <a:latin typeface="+mn-lt"/>
              </a:rPr>
            </a:br>
            <a:endParaRPr lang="sv-SE" dirty="0"/>
          </a:p>
        </p:txBody>
      </p:sp>
    </p:spTree>
    <p:extLst>
      <p:ext uri="{BB962C8B-B14F-4D97-AF65-F5344CB8AC3E}">
        <p14:creationId xmlns:p14="http://schemas.microsoft.com/office/powerpoint/2010/main" val="677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731237-8071-5ADE-A3E7-9936335B8785}"/>
              </a:ext>
            </a:extLst>
          </p:cNvPr>
          <p:cNvSpPr>
            <a:spLocks noGrp="1"/>
          </p:cNvSpPr>
          <p:nvPr>
            <p:ph type="title"/>
          </p:nvPr>
        </p:nvSpPr>
        <p:spPr/>
        <p:txBody>
          <a:bodyPr/>
          <a:lstStyle/>
          <a:p>
            <a:r>
              <a:rPr lang="sv-SE" sz="2800" dirty="0">
                <a:solidFill>
                  <a:schemeClr val="accent5"/>
                </a:solidFill>
                <a:latin typeface="+mn-lt"/>
                <a:cs typeface="Arial"/>
              </a:rPr>
              <a:t>Fortsättning</a:t>
            </a:r>
            <a:endParaRPr lang="sv-SE" dirty="0"/>
          </a:p>
        </p:txBody>
      </p:sp>
      <p:sp>
        <p:nvSpPr>
          <p:cNvPr id="3" name="Platshållare för innehåll 2">
            <a:extLst>
              <a:ext uri="{FF2B5EF4-FFF2-40B4-BE49-F238E27FC236}">
                <a16:creationId xmlns:a16="http://schemas.microsoft.com/office/drawing/2014/main" id="{E040EFD9-504B-86F7-DB27-32160D2E2999}"/>
              </a:ext>
            </a:extLst>
          </p:cNvPr>
          <p:cNvSpPr>
            <a:spLocks noGrp="1"/>
          </p:cNvSpPr>
          <p:nvPr>
            <p:ph idx="1"/>
          </p:nvPr>
        </p:nvSpPr>
        <p:spPr>
          <a:xfrm>
            <a:off x="1384300" y="1043796"/>
            <a:ext cx="9423400" cy="4664119"/>
          </a:xfrm>
        </p:spPr>
        <p:txBody>
          <a:bodyPr/>
          <a:lstStyle/>
          <a:p>
            <a:r>
              <a:rPr lang="sv-SE" sz="2400" b="0" dirty="0">
                <a:latin typeface="+mn-lt"/>
              </a:rPr>
              <a:t>Diskrimineringslagen tar upp en form av diskriminering som benämns bristande tillgänglighet.</a:t>
            </a:r>
            <a:br>
              <a:rPr lang="sv-SE" sz="2400" b="0" dirty="0">
                <a:latin typeface="+mn-lt"/>
              </a:rPr>
            </a:br>
            <a:r>
              <a:rPr lang="sv-SE" sz="2400" b="0" dirty="0">
                <a:latin typeface="+mn-lt"/>
              </a:rPr>
              <a:t>Det innebär att det är diskriminering om en person med funktionsnedsättning missgynnas för att tillgänglighetsåtgärder inte genomförts, så att personen är i en jämförbar situation i förhållande till personer utan funktionsnedsättning. Dessa åtgärder ska vara rimliga utifrån krav på tillgänglighet enligt lag och annan författning, med hänsyn till</a:t>
            </a:r>
            <a:br>
              <a:rPr lang="sv-SE" sz="2400" b="0" dirty="0">
                <a:latin typeface="+mn-lt"/>
              </a:rPr>
            </a:br>
            <a:r>
              <a:rPr lang="sv-SE" sz="2400" b="0" dirty="0">
                <a:latin typeface="+mn-lt"/>
              </a:rPr>
              <a:t>– de ekonomiska och praktiska förutsättningarna,</a:t>
            </a:r>
            <a:br>
              <a:rPr lang="sv-SE" sz="2400" b="0" dirty="0">
                <a:latin typeface="+mn-lt"/>
              </a:rPr>
            </a:br>
            <a:r>
              <a:rPr lang="sv-SE" sz="2400" b="0" dirty="0">
                <a:latin typeface="+mn-lt"/>
              </a:rPr>
              <a:t>– varaktigheten och omfattningen av förhållandet eller kontakten mellan verksamhetsutövaren och den enskilde, samt</a:t>
            </a:r>
            <a:br>
              <a:rPr lang="sv-SE" sz="2400" b="0" dirty="0">
                <a:latin typeface="+mn-lt"/>
              </a:rPr>
            </a:br>
            <a:r>
              <a:rPr lang="sv-SE" sz="2400" b="0" dirty="0">
                <a:latin typeface="+mn-lt"/>
              </a:rPr>
              <a:t>– andra omständigheter av betydelse”</a:t>
            </a:r>
            <a:br>
              <a:rPr lang="sv-SE" sz="2400" b="0" dirty="0">
                <a:latin typeface="+mn-lt"/>
              </a:rPr>
            </a:br>
            <a:br>
              <a:rPr lang="sv-SE" sz="2400" b="0" dirty="0">
                <a:latin typeface="+mn-lt"/>
              </a:rPr>
            </a:br>
            <a:r>
              <a:rPr lang="sv-SE" sz="2000" b="0" dirty="0">
                <a:latin typeface="+mn-lt"/>
              </a:rPr>
              <a:t>Läs mer https://www.mfd.se/utgangspunkter/tillganglighet/bristande-tillganglighet-som-en-form-av-diskriminering/</a:t>
            </a:r>
            <a:br>
              <a:rPr lang="sv-SE" sz="2000" b="0" dirty="0">
                <a:latin typeface="+mn-lt"/>
              </a:rPr>
            </a:br>
            <a:br>
              <a:rPr lang="sv-SE" sz="2000" b="0" dirty="0">
                <a:latin typeface="+mn-lt"/>
              </a:rPr>
            </a:br>
            <a:endParaRPr lang="sv-SE" sz="2000" dirty="0"/>
          </a:p>
        </p:txBody>
      </p:sp>
    </p:spTree>
    <p:extLst>
      <p:ext uri="{BB962C8B-B14F-4D97-AF65-F5344CB8AC3E}">
        <p14:creationId xmlns:p14="http://schemas.microsoft.com/office/powerpoint/2010/main" val="3153601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349FDB-E00E-DB66-2245-A544CCDC5CE0}"/>
              </a:ext>
            </a:extLst>
          </p:cNvPr>
          <p:cNvSpPr>
            <a:spLocks noGrp="1"/>
          </p:cNvSpPr>
          <p:nvPr>
            <p:ph type="title"/>
          </p:nvPr>
        </p:nvSpPr>
        <p:spPr/>
        <p:txBody>
          <a:bodyPr>
            <a:normAutofit/>
          </a:bodyPr>
          <a:lstStyle/>
          <a:p>
            <a:r>
              <a:rPr lang="sv-SE" sz="2800" dirty="0">
                <a:solidFill>
                  <a:schemeClr val="accent5"/>
                </a:solidFill>
                <a:latin typeface="+mn-lt"/>
                <a:cs typeface="Arial"/>
              </a:rPr>
              <a:t>Särskilt pedagogiskt stöd </a:t>
            </a:r>
            <a:r>
              <a:rPr lang="sv-SE" sz="3600" dirty="0">
                <a:solidFill>
                  <a:schemeClr val="accent5"/>
                </a:solidFill>
                <a:latin typeface="+mn-lt"/>
                <a:cs typeface="Arial"/>
              </a:rPr>
              <a:t> (SPS)</a:t>
            </a:r>
            <a:endParaRPr lang="sv-SE" dirty="0"/>
          </a:p>
        </p:txBody>
      </p:sp>
      <p:sp>
        <p:nvSpPr>
          <p:cNvPr id="3" name="Platshållare för innehåll 2">
            <a:extLst>
              <a:ext uri="{FF2B5EF4-FFF2-40B4-BE49-F238E27FC236}">
                <a16:creationId xmlns:a16="http://schemas.microsoft.com/office/drawing/2014/main" id="{37F9640D-605B-C1DE-4510-7476CC46E3D3}"/>
              </a:ext>
            </a:extLst>
          </p:cNvPr>
          <p:cNvSpPr>
            <a:spLocks noGrp="1"/>
          </p:cNvSpPr>
          <p:nvPr>
            <p:ph idx="1"/>
          </p:nvPr>
        </p:nvSpPr>
        <p:spPr/>
        <p:txBody>
          <a:bodyPr/>
          <a:lstStyle/>
          <a:p>
            <a:r>
              <a:rPr lang="sv-SE" sz="2400" b="0" dirty="0">
                <a:latin typeface="+mn-lt"/>
              </a:rPr>
              <a:t>Särskilt pedagogiskt stöd och nödvändiga stödinsatser innebär olika former av insatser och åtgärder för att kompensera hinder som uppkommer i studiesituationen, dessa insatser behandlas inte i detta stödmaterial. För mer information läs myndighetens handbok om särskilt pedagogiskt stöd och nödvändiga stödinsatser. https://www.myh.se/publikationer/handbok-om-sarskilt-pedagogiskt-stod-och-nodvandiga-stodinsatser</a:t>
            </a:r>
            <a:br>
              <a:rPr lang="sv-SE" sz="2400" b="0" dirty="0">
                <a:latin typeface="+mn-lt"/>
              </a:rPr>
            </a:br>
            <a:br>
              <a:rPr lang="sv-SE" sz="2400" b="0" dirty="0">
                <a:latin typeface="+mn-lt"/>
              </a:rPr>
            </a:br>
            <a:r>
              <a:rPr lang="sv-SE" sz="2400" b="0" dirty="0">
                <a:latin typeface="+mn-lt"/>
              </a:rPr>
              <a:t>MYH har fått berättat från utbildningsanordnaren att arbetet med särskilt pedagogiskt stöd har gett nya erfarenheter och att det som tidigare sågs som en individuell insats numera är en naturlig del av utbildningens lärmiljö och dess tillgänglighet.</a:t>
            </a:r>
            <a:endParaRPr lang="sv-SE" sz="2400" dirty="0"/>
          </a:p>
        </p:txBody>
      </p:sp>
    </p:spTree>
    <p:extLst>
      <p:ext uri="{BB962C8B-B14F-4D97-AF65-F5344CB8AC3E}">
        <p14:creationId xmlns:p14="http://schemas.microsoft.com/office/powerpoint/2010/main" val="4053924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D8FD75-2EC8-0921-977E-ED6CC8D1747C}"/>
              </a:ext>
            </a:extLst>
          </p:cNvPr>
          <p:cNvSpPr>
            <a:spLocks noGrp="1"/>
          </p:cNvSpPr>
          <p:nvPr>
            <p:ph type="title"/>
          </p:nvPr>
        </p:nvSpPr>
        <p:spPr/>
        <p:txBody>
          <a:bodyPr>
            <a:normAutofit/>
          </a:bodyPr>
          <a:lstStyle/>
          <a:p>
            <a:r>
              <a:rPr lang="sv-SE" sz="2800" dirty="0">
                <a:solidFill>
                  <a:schemeClr val="accent5"/>
                </a:solidFill>
                <a:latin typeface="+mn-lt"/>
              </a:rPr>
              <a:t>Tillgänglig utbildning eller universell utformning </a:t>
            </a:r>
            <a:endParaRPr lang="sv-SE" dirty="0"/>
          </a:p>
        </p:txBody>
      </p:sp>
      <p:sp>
        <p:nvSpPr>
          <p:cNvPr id="3" name="Platshållare för innehåll 2">
            <a:extLst>
              <a:ext uri="{FF2B5EF4-FFF2-40B4-BE49-F238E27FC236}">
                <a16:creationId xmlns:a16="http://schemas.microsoft.com/office/drawing/2014/main" id="{A4266C3E-BE61-F502-5840-8288FBD9D704}"/>
              </a:ext>
            </a:extLst>
          </p:cNvPr>
          <p:cNvSpPr>
            <a:spLocks noGrp="1"/>
          </p:cNvSpPr>
          <p:nvPr>
            <p:ph idx="1"/>
          </p:nvPr>
        </p:nvSpPr>
        <p:spPr>
          <a:xfrm>
            <a:off x="732171" y="836762"/>
            <a:ext cx="9423400" cy="5477774"/>
          </a:xfrm>
        </p:spPr>
        <p:txBody>
          <a:bodyPr/>
          <a:lstStyle/>
          <a:p>
            <a:r>
              <a:rPr lang="sv-SE" sz="2800" b="0" dirty="0">
                <a:latin typeface="+mn-lt"/>
              </a:rPr>
              <a:t>Tillgänglig och universell utformning är egentligen samma sak. Det handlar om att skapa lösningar som fungerar för så många som möjligt redan från början och när behov av anpassningar blir synliggjorda undvika individuella lösningar så långt som möjligt.</a:t>
            </a:r>
            <a:br>
              <a:rPr lang="sv-SE" sz="2800" b="0" dirty="0">
                <a:latin typeface="+mn-lt"/>
              </a:rPr>
            </a:br>
            <a:r>
              <a:rPr lang="sv-SE" sz="2800" b="0" dirty="0">
                <a:latin typeface="+mn-lt"/>
              </a:rPr>
              <a:t>Inom utbildning och forskning är tillgänglighet  det vanligaste begreppet. Inom funktionshinderpolitiken använder regeringen universell utformning och därmed används denna också av myndigheter med uppdrag på området till exempel Myndigheten för delaktighet (MFD). </a:t>
            </a:r>
            <a:br>
              <a:rPr lang="sv-SE" sz="2800" b="0" dirty="0">
                <a:latin typeface="+mn-lt"/>
              </a:rPr>
            </a:br>
            <a:r>
              <a:rPr lang="sv-SE" sz="2800" b="0" dirty="0">
                <a:latin typeface="+mn-lt"/>
              </a:rPr>
              <a:t>I detta material har vi valt att använda begreppet tillgänglig utbildning.</a:t>
            </a:r>
            <a:br>
              <a:rPr lang="sv-SE" sz="2800" b="0" dirty="0">
                <a:latin typeface="+mn-lt"/>
              </a:rPr>
            </a:br>
            <a:endParaRPr lang="sv-SE" dirty="0"/>
          </a:p>
        </p:txBody>
      </p:sp>
    </p:spTree>
    <p:extLst>
      <p:ext uri="{BB962C8B-B14F-4D97-AF65-F5344CB8AC3E}">
        <p14:creationId xmlns:p14="http://schemas.microsoft.com/office/powerpoint/2010/main" val="4127207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E2FAF7E4-B876-7032-EA01-6B07A3AA1FE8}"/>
              </a:ext>
            </a:extLst>
          </p:cNvPr>
          <p:cNvSpPr>
            <a:spLocks noGrp="1"/>
          </p:cNvSpPr>
          <p:nvPr>
            <p:ph type="title"/>
          </p:nvPr>
        </p:nvSpPr>
        <p:spPr/>
        <p:txBody>
          <a:bodyPr>
            <a:noAutofit/>
          </a:bodyPr>
          <a:lstStyle/>
          <a:p>
            <a:pPr algn="l"/>
            <a:r>
              <a:rPr lang="sv-SE" sz="2800" dirty="0">
                <a:solidFill>
                  <a:schemeClr val="accent5"/>
                </a:solidFill>
                <a:latin typeface="+mn-lt"/>
                <a:cs typeface="Arial"/>
              </a:rPr>
              <a:t>Vill du veta mer?</a:t>
            </a:r>
            <a:br>
              <a:rPr lang="sv-SE" sz="2800" dirty="0">
                <a:latin typeface="+mn-lt"/>
              </a:rPr>
            </a:br>
            <a:br>
              <a:rPr lang="sv-SE" sz="2400" dirty="0">
                <a:latin typeface="+mn-lt"/>
                <a:cs typeface="Arial"/>
              </a:rPr>
            </a:br>
            <a:r>
              <a:rPr lang="sv-SE" sz="2400" dirty="0">
                <a:latin typeface="+mn-lt"/>
                <a:cs typeface="Arial"/>
              </a:rPr>
              <a:t>Länklista om tillgänglig utbildning och universell utformning</a:t>
            </a:r>
            <a:br>
              <a:rPr lang="sv-SE" sz="2400" dirty="0">
                <a:latin typeface="+mn-lt"/>
                <a:cs typeface="Arial"/>
              </a:rPr>
            </a:br>
            <a:br>
              <a:rPr lang="sv-SE" sz="2400" dirty="0">
                <a:latin typeface="+mn-lt"/>
                <a:cs typeface="Arial"/>
              </a:rPr>
            </a:br>
            <a:r>
              <a:rPr lang="sv-SE" sz="2400" b="0" dirty="0">
                <a:solidFill>
                  <a:schemeClr val="accent5">
                    <a:lumMod val="60000"/>
                    <a:lumOff val="40000"/>
                  </a:schemeClr>
                </a:solidFill>
                <a:hlinkClick r:id="rId2">
                  <a:extLst>
                    <a:ext uri="{A12FA001-AC4F-418D-AE19-62706E023703}">
                      <ahyp:hlinkClr xmlns:ahyp="http://schemas.microsoft.com/office/drawing/2018/hyperlinkcolor" val="tx"/>
                    </a:ext>
                  </a:extLst>
                </a:hlinkClick>
              </a:rPr>
              <a:t>Mål och inriktning funktionshinderspolitiken – MFD</a:t>
            </a:r>
            <a:br>
              <a:rPr lang="sv-SE" sz="2400" b="0" dirty="0"/>
            </a:br>
            <a:r>
              <a:rPr lang="sv-SE" sz="2400" b="0" dirty="0">
                <a:solidFill>
                  <a:schemeClr val="accent5">
                    <a:lumMod val="60000"/>
                    <a:lumOff val="40000"/>
                  </a:schemeClr>
                </a:solidFill>
                <a:hlinkClick r:id="rId3">
                  <a:extLst>
                    <a:ext uri="{A12FA001-AC4F-418D-AE19-62706E023703}">
                      <ahyp:hlinkClr xmlns:ahyp="http://schemas.microsoft.com/office/drawing/2018/hyperlinkcolor" val="tx"/>
                    </a:ext>
                  </a:extLst>
                </a:hlinkClick>
              </a:rPr>
              <a:t>Politikens fyra arbetssätt – MFD</a:t>
            </a:r>
            <a:br>
              <a:rPr lang="sv-SE" sz="2400" b="0" dirty="0">
                <a:solidFill>
                  <a:schemeClr val="accent5">
                    <a:lumMod val="60000"/>
                    <a:lumOff val="40000"/>
                  </a:schemeClr>
                </a:solidFill>
              </a:rPr>
            </a:br>
            <a:br>
              <a:rPr lang="sv-SE" sz="2400" b="0" dirty="0"/>
            </a:br>
            <a:r>
              <a:rPr lang="sv-SE" sz="2400" b="0" dirty="0"/>
              <a:t>Uppdaterad stödmaterial för tillgänglig utbildning publicerades på SPSM i augusti 2024 </a:t>
            </a:r>
            <a:br>
              <a:rPr lang="sv-SE" sz="2400" b="0" dirty="0"/>
            </a:br>
            <a:r>
              <a:rPr lang="sv-SE" sz="2400" b="0" dirty="0">
                <a:solidFill>
                  <a:schemeClr val="accent5">
                    <a:lumMod val="60000"/>
                    <a:lumOff val="40000"/>
                  </a:schemeClr>
                </a:solidFill>
                <a:hlinkClick r:id="rId4">
                  <a:extLst>
                    <a:ext uri="{A12FA001-AC4F-418D-AE19-62706E023703}">
                      <ahyp:hlinkClr xmlns:ahyp="http://schemas.microsoft.com/office/drawing/2018/hyperlinkcolor" val="tx"/>
                    </a:ext>
                  </a:extLst>
                </a:hlinkClick>
              </a:rPr>
              <a:t>Stödmaterial för tillgänglig utbildning - Specialpedagogiska skolmyndigheten (spsm.se)</a:t>
            </a:r>
            <a:br>
              <a:rPr lang="sv-SE" sz="2400" b="0" dirty="0"/>
            </a:br>
            <a:br>
              <a:rPr lang="sv-SE" sz="2400" b="0" dirty="0"/>
            </a:br>
            <a:r>
              <a:rPr lang="sv-SE" sz="2400" b="0" dirty="0"/>
              <a:t>Leda förändring </a:t>
            </a:r>
            <a:br>
              <a:rPr lang="sv-SE" sz="2400" b="0" dirty="0"/>
            </a:br>
            <a:r>
              <a:rPr lang="sv-SE" sz="2400" b="0" dirty="0">
                <a:solidFill>
                  <a:schemeClr val="accent5">
                    <a:lumMod val="60000"/>
                    <a:lumOff val="40000"/>
                  </a:schemeClr>
                </a:solidFill>
                <a:hlinkClick r:id="rId5">
                  <a:extLst>
                    <a:ext uri="{A12FA001-AC4F-418D-AE19-62706E023703}">
                      <ahyp:hlinkClr xmlns:ahyp="http://schemas.microsoft.com/office/drawing/2018/hyperlinkcolor" val="tx"/>
                    </a:ext>
                  </a:extLst>
                </a:hlinkClick>
              </a:rPr>
              <a:t>Leda förändring | </a:t>
            </a:r>
            <a:r>
              <a:rPr lang="sv-SE" sz="2400" b="0" dirty="0" err="1">
                <a:solidFill>
                  <a:schemeClr val="accent5">
                    <a:lumMod val="60000"/>
                    <a:lumOff val="40000"/>
                  </a:schemeClr>
                </a:solidFill>
                <a:hlinkClick r:id="rId5">
                  <a:extLst>
                    <a:ext uri="{A12FA001-AC4F-418D-AE19-62706E023703}">
                      <ahyp:hlinkClr xmlns:ahyp="http://schemas.microsoft.com/office/drawing/2018/hyperlinkcolor" val="tx"/>
                    </a:ext>
                  </a:extLst>
                </a:hlinkClick>
              </a:rPr>
              <a:t>Lärportalen</a:t>
            </a:r>
            <a:r>
              <a:rPr lang="sv-SE" sz="2400" b="0" dirty="0">
                <a:solidFill>
                  <a:schemeClr val="accent5">
                    <a:lumMod val="60000"/>
                    <a:lumOff val="40000"/>
                  </a:schemeClr>
                </a:solidFill>
                <a:hlinkClick r:id="rId5">
                  <a:extLst>
                    <a:ext uri="{A12FA001-AC4F-418D-AE19-62706E023703}">
                      <ahyp:hlinkClr xmlns:ahyp="http://schemas.microsoft.com/office/drawing/2018/hyperlinkcolor" val="tx"/>
                    </a:ext>
                  </a:extLst>
                </a:hlinkClick>
              </a:rPr>
              <a:t> | Skolverket</a:t>
            </a:r>
            <a:endParaRPr lang="sv-SE" sz="2400" dirty="0"/>
          </a:p>
        </p:txBody>
      </p:sp>
    </p:spTree>
    <p:extLst>
      <p:ext uri="{BB962C8B-B14F-4D97-AF65-F5344CB8AC3E}">
        <p14:creationId xmlns:p14="http://schemas.microsoft.com/office/powerpoint/2010/main" val="3469802456"/>
      </p:ext>
    </p:extLst>
  </p:cSld>
  <p:clrMapOvr>
    <a:masterClrMapping/>
  </p:clrMapOvr>
</p:sld>
</file>

<file path=ppt/theme/theme1.xml><?xml version="1.0" encoding="utf-8"?>
<a:theme xmlns:a="http://schemas.openxmlformats.org/drawingml/2006/main" name="Office-tema">
  <a:themeElements>
    <a:clrScheme name="MYH 2019">
      <a:dk1>
        <a:srgbClr val="000000"/>
      </a:dk1>
      <a:lt1>
        <a:srgbClr val="F4F1EB"/>
      </a:lt1>
      <a:dk2>
        <a:srgbClr val="1F497D"/>
      </a:dk2>
      <a:lt2>
        <a:srgbClr val="F2F2F2"/>
      </a:lt2>
      <a:accent1>
        <a:srgbClr val="4C638D"/>
      </a:accent1>
      <a:accent2>
        <a:srgbClr val="A3C5F2"/>
      </a:accent2>
      <a:accent3>
        <a:srgbClr val="233348"/>
      </a:accent3>
      <a:accent4>
        <a:srgbClr val="F4F1EB"/>
      </a:accent4>
      <a:accent5>
        <a:srgbClr val="F0DE96"/>
      </a:accent5>
      <a:accent6>
        <a:srgbClr val="F8EE5C"/>
      </a:accent6>
      <a:hlink>
        <a:srgbClr val="386DBD"/>
      </a:hlink>
      <a:folHlink>
        <a:srgbClr val="7D5660"/>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49EA602-915D-4ACB-855A-3D3F80EFB468}" vid="{87614711-8E89-4430-9035-814C9F9DCB9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20F7CA6EFF0E14F96216F4AA5D15E6A" ma:contentTypeVersion="6" ma:contentTypeDescription="Skapa ett nytt dokument." ma:contentTypeScope="" ma:versionID="2129fd1e35ffd3ca625f6f32f34fbef1">
  <xsd:schema xmlns:xsd="http://www.w3.org/2001/XMLSchema" xmlns:xs="http://www.w3.org/2001/XMLSchema" xmlns:p="http://schemas.microsoft.com/office/2006/metadata/properties" xmlns:ns2="3b92eddb-c2f3-419f-af13-a5aa74356176" xmlns:ns3="31f08ab8-a8f1-484e-aeab-b6f0af8e93da" targetNamespace="http://schemas.microsoft.com/office/2006/metadata/properties" ma:root="true" ma:fieldsID="006dbf45b0d442683d77b26a6cb2e197" ns2:_="" ns3:_="">
    <xsd:import namespace="3b92eddb-c2f3-419f-af13-a5aa74356176"/>
    <xsd:import namespace="31f08ab8-a8f1-484e-aeab-b6f0af8e93d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92eddb-c2f3-419f-af13-a5aa743561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f08ab8-a8f1-484e-aeab-b6f0af8e93da"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884769-CB04-44B1-8F57-8913A62467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92eddb-c2f3-419f-af13-a5aa74356176"/>
    <ds:schemaRef ds:uri="31f08ab8-a8f1-484e-aeab-b6f0af8e93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76EA89-394E-4C93-81CE-C038A8DD9869}">
  <ds:schemaRefs>
    <ds:schemaRef ds:uri="http://schemas.microsoft.com/sharepoint/v3/contenttype/forms"/>
  </ds:schemaRefs>
</ds:datastoreItem>
</file>

<file path=customXml/itemProps3.xml><?xml version="1.0" encoding="utf-8"?>
<ds:datastoreItem xmlns:ds="http://schemas.openxmlformats.org/officeDocument/2006/customXml" ds:itemID="{996CE9CE-016E-4E3A-AA27-6093251649BD}">
  <ds:schemaRefs>
    <ds:schemaRef ds:uri="http://schemas.microsoft.com/office/2006/documentManagement/types"/>
    <ds:schemaRef ds:uri="http://www.w3.org/XML/1998/namespace"/>
    <ds:schemaRef ds:uri="http://purl.org/dc/elements/1.1/"/>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9eab9145-6c50-43f6-819b-5cb92d38ad23"/>
  </ds:schemaRefs>
</ds:datastoreItem>
</file>

<file path=docProps/app.xml><?xml version="1.0" encoding="utf-8"?>
<Properties xmlns="http://schemas.openxmlformats.org/officeDocument/2006/extended-properties" xmlns:vt="http://schemas.openxmlformats.org/officeDocument/2006/docPropsVTypes">
  <Template>Myh_mall_ppt</Template>
  <TotalTime>9</TotalTime>
  <Words>527</Words>
  <Application>Microsoft Office PowerPoint</Application>
  <PresentationFormat>Bredbild</PresentationFormat>
  <Paragraphs>13</Paragraphs>
  <Slides>9</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9</vt:i4>
      </vt:variant>
    </vt:vector>
  </HeadingPairs>
  <TitlesOfParts>
    <vt:vector size="12" baseType="lpstr">
      <vt:lpstr>Arial</vt:lpstr>
      <vt:lpstr>Calibri</vt:lpstr>
      <vt:lpstr>Office-tema</vt:lpstr>
      <vt:lpstr>PowerPoint-presentation</vt:lpstr>
      <vt:lpstr>Inledning - Att skapa en tillgänglig lärmiljö </vt:lpstr>
      <vt:lpstr>Detta stödmaterial är utvecklat med stöd av Specialpedagogiska skolmyndigheten (SPSM) och riktar sig till dig som utbildningsanordnare och utbildare.</vt:lpstr>
      <vt:lpstr>Syfte</vt:lpstr>
      <vt:lpstr>Varför då?</vt:lpstr>
      <vt:lpstr>Fortsättning</vt:lpstr>
      <vt:lpstr>Särskilt pedagogiskt stöd  (SPS)</vt:lpstr>
      <vt:lpstr>Tillgänglig utbildning eller universell utformning </vt:lpstr>
      <vt:lpstr>Vill du veta mer?  Länklista om tillgänglig utbildning och universell utformning  Mål och inriktning funktionshinderspolitiken – MFD Politikens fyra arbetssätt – MFD  Uppdaterad stödmaterial för tillgänglig utbildning publicerades på SPSM i augusti 2024  Stödmaterial för tillgänglig utbildning - Specialpedagogiska skolmyndigheten (spsm.se)  Leda förändring  Leda förändring | Lärportalen | Skolverket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Carina Bolmefalk</dc:creator>
  <cp:lastModifiedBy>Linda Claesson</cp:lastModifiedBy>
  <cp:revision>2</cp:revision>
  <dcterms:created xsi:type="dcterms:W3CDTF">2024-12-09T14:08:20Z</dcterms:created>
  <dcterms:modified xsi:type="dcterms:W3CDTF">2024-12-16T10:50:22Z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0x010100920F7CA6EFF0E14F96216F4AA5D15E6A</vt:lpwstr>
  </property>
</Properties>
</file>