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handoutMasterIdLst>
    <p:handoutMasterId r:id="rId15"/>
  </p:handoutMasterIdLst>
  <p:sldIdLst>
    <p:sldId id="258" r:id="rId5"/>
    <p:sldId id="259" r:id="rId6"/>
    <p:sldId id="260" r:id="rId7"/>
    <p:sldId id="263" r:id="rId8"/>
    <p:sldId id="261" r:id="rId9"/>
    <p:sldId id="262"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348"/>
    <a:srgbClr val="FFFFFF"/>
    <a:srgbClr val="4C638D"/>
    <a:srgbClr val="F4F1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2299"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77A55A88-FF79-4C94-8470-CFA2F2BBAA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5B1F07EF-4C04-4A70-8944-46CF9023F8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63E972-A56F-4D03-BC85-6730285FB4E4}" type="datetimeFigureOut">
              <a:rPr lang="sv-SE" smtClean="0"/>
              <a:t>2024-12-16</a:t>
            </a:fld>
            <a:endParaRPr lang="sv-SE"/>
          </a:p>
        </p:txBody>
      </p:sp>
      <p:sp>
        <p:nvSpPr>
          <p:cNvPr id="4" name="Platshållare för sidfot 3">
            <a:extLst>
              <a:ext uri="{FF2B5EF4-FFF2-40B4-BE49-F238E27FC236}">
                <a16:creationId xmlns:a16="http://schemas.microsoft.com/office/drawing/2014/main" id="{F3FD34C1-C6AC-438D-AD4E-7E7F4A5BBC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7ABCC11-6648-46EC-9A85-72BAAF6367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0B3B1D-0BCD-45BF-830D-F780B3EFA492}" type="slidenum">
              <a:rPr lang="sv-SE" smtClean="0"/>
              <a:t>‹#›</a:t>
            </a:fld>
            <a:endParaRPr lang="sv-SE"/>
          </a:p>
        </p:txBody>
      </p:sp>
    </p:spTree>
    <p:extLst>
      <p:ext uri="{BB962C8B-B14F-4D97-AF65-F5344CB8AC3E}">
        <p14:creationId xmlns:p14="http://schemas.microsoft.com/office/powerpoint/2010/main" val="21315595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7.svg"/><Relationship Id="rId4" Type="http://schemas.openxmlformats.org/officeDocument/2006/relationships/image" Target="../media/image16.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2415EA7-5A61-4401-8516-FC651D92205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21222" y="1457888"/>
            <a:ext cx="6916756" cy="3659187"/>
          </a:xfrm>
          <a:prstGeom prst="rect">
            <a:avLst/>
          </a:prstGeom>
        </p:spPr>
      </p:pic>
    </p:spTree>
    <p:extLst>
      <p:ext uri="{BB962C8B-B14F-4D97-AF65-F5344CB8AC3E}">
        <p14:creationId xmlns:p14="http://schemas.microsoft.com/office/powerpoint/2010/main" val="35905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FA1C5CB2-734E-492D-BB70-E2F65363916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12790" y="2410349"/>
            <a:ext cx="8766419" cy="1557020"/>
          </a:xfrm>
          <a:prstGeom prst="rect">
            <a:avLst/>
          </a:prstGeom>
        </p:spPr>
      </p:pic>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206709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72CA01A0-A2BF-487A-BED0-8E45834526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363174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DA7DAAB-63F9-4C62-8323-6BB8178E4F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558192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A615F1DF-C331-488A-9027-BC415857657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89827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553623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ED566160-3962-C3AC-BEBA-2DA2C04A0EA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89162" y="1782346"/>
            <a:ext cx="7784754" cy="2822611"/>
          </a:xfrm>
          <a:prstGeom prst="rect">
            <a:avLst/>
          </a:prstGeom>
        </p:spPr>
      </p:pic>
    </p:spTree>
    <p:extLst>
      <p:ext uri="{BB962C8B-B14F-4D97-AF65-F5344CB8AC3E}">
        <p14:creationId xmlns:p14="http://schemas.microsoft.com/office/powerpoint/2010/main" val="1755432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5" name="Picture 4" descr="A black background with white text&#10;&#10;Description automatically generated">
            <a:extLst>
              <a:ext uri="{FF2B5EF4-FFF2-40B4-BE49-F238E27FC236}">
                <a16:creationId xmlns:a16="http://schemas.microsoft.com/office/drawing/2014/main" id="{1F6D0EB1-2963-7EA7-236C-EFFC6348BA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1959023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9B6538A0-2052-FB7B-EF80-01A20CBD88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607247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85613829-B183-EC24-B390-4E01BC2B28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186108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B609D8EC-D6A2-4FE3-B748-7C72E977074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6177" y="2162096"/>
            <a:ext cx="7919645" cy="2016577"/>
          </a:xfrm>
          <a:prstGeom prst="rect">
            <a:avLst/>
          </a:prstGeom>
        </p:spPr>
      </p:pic>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9250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7FB7396D-DCAD-4DAE-B8AD-C7DDCDD036A9}"/>
              </a:ext>
            </a:extLst>
          </p:cNvPr>
          <p:cNvSpPr/>
          <p:nvPr userDrawn="1"/>
        </p:nvSpPr>
        <p:spPr>
          <a:xfrm>
            <a:off x="3311"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D018AC7B-1C19-494D-BB1B-6676EC5A4E6A}"/>
              </a:ext>
            </a:extLst>
          </p:cNvPr>
          <p:cNvSpPr/>
          <p:nvPr userDrawn="1"/>
        </p:nvSpPr>
        <p:spPr>
          <a:xfrm>
            <a:off x="0" y="4678219"/>
            <a:ext cx="12192000" cy="1357873"/>
          </a:xfrm>
          <a:prstGeom prst="rect">
            <a:avLst/>
          </a:prstGeom>
          <a:solidFill>
            <a:srgbClr val="2333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D539F9BD-9A07-4344-B635-66B1B8726C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32548" y="5002555"/>
            <a:ext cx="1340559" cy="709200"/>
          </a:xfrm>
          <a:prstGeom prst="rect">
            <a:avLst/>
          </a:prstGeom>
        </p:spPr>
      </p:pic>
      <p:sp>
        <p:nvSpPr>
          <p:cNvPr id="2" name="Title 1"/>
          <p:cNvSpPr>
            <a:spLocks noGrp="1"/>
          </p:cNvSpPr>
          <p:nvPr>
            <p:ph type="ctrTitle"/>
          </p:nvPr>
        </p:nvSpPr>
        <p:spPr>
          <a:xfrm>
            <a:off x="1285875" y="1651071"/>
            <a:ext cx="9144000" cy="1057419"/>
          </a:xfrm>
          <a:noFill/>
        </p:spPr>
        <p:txBody>
          <a:bodyPr lIns="0" rIns="252000" anchor="ctr"/>
          <a:lstStyle>
            <a:lvl1pPr algn="ctr">
              <a:defRPr sz="6000">
                <a:solidFill>
                  <a:schemeClr val="bg1"/>
                </a:solidFill>
                <a:latin typeface="Arial" panose="020B0604020202020204" pitchFamily="34" charset="0"/>
                <a:cs typeface="Arial" panose="020B0604020202020204" pitchFamily="34" charset="0"/>
              </a:defRPr>
            </a:lvl1pPr>
          </a:lstStyle>
          <a:p>
            <a:r>
              <a:rPr lang="sv-SE"/>
              <a:t>Klicka här för att ändra mall för rubrikformat</a:t>
            </a:r>
            <a:endParaRPr lang="en-US" dirty="0"/>
          </a:p>
        </p:txBody>
      </p:sp>
      <p:sp>
        <p:nvSpPr>
          <p:cNvPr id="3" name="Subtitle 2"/>
          <p:cNvSpPr>
            <a:spLocks noGrp="1"/>
          </p:cNvSpPr>
          <p:nvPr>
            <p:ph type="subTitle" idx="1" hasCustomPrompt="1"/>
          </p:nvPr>
        </p:nvSpPr>
        <p:spPr>
          <a:xfrm>
            <a:off x="631384" y="4747532"/>
            <a:ext cx="9182271" cy="1202835"/>
          </a:xfrm>
        </p:spPr>
        <p:txBody>
          <a:bodyPr>
            <a:noAutofit/>
          </a:bodyPr>
          <a:lstStyle>
            <a:lvl1pPr marL="0" indent="0" algn="l">
              <a:lnSpc>
                <a:spcPct val="100000"/>
              </a:lnSpc>
              <a:spcBef>
                <a:spcPts val="0"/>
              </a:spcBef>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Enhet för </a:t>
            </a:r>
            <a:br>
              <a:rPr lang="sv-SE" dirty="0"/>
            </a:br>
            <a:r>
              <a:rPr lang="sv-SE" dirty="0"/>
              <a:t>Typ av presentation och/eller ort och datum</a:t>
            </a:r>
          </a:p>
          <a:p>
            <a:r>
              <a:rPr lang="sv-SE" dirty="0"/>
              <a:t>Namn</a:t>
            </a:r>
          </a:p>
          <a:p>
            <a:endParaRPr lang="en-US" dirty="0"/>
          </a:p>
        </p:txBody>
      </p:sp>
    </p:spTree>
    <p:extLst>
      <p:ext uri="{BB962C8B-B14F-4D97-AF65-F5344CB8AC3E}">
        <p14:creationId xmlns:p14="http://schemas.microsoft.com/office/powerpoint/2010/main" val="2345779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270859D1-85FF-41FD-A18F-151D77340315}"/>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F0389F-BA9F-4946-BD12-DACE101987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35972A32-3F22-4057-BBFE-AD1002186FA6}"/>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720778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60E82E08-F7FF-4F72-B362-7D1708890B1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F0635B78-F652-4238-924E-2E81271DE1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BFEE5C2A-3EFB-479F-B11A-624BDA3BEC4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399823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6E08001E-3677-4CAB-B7DE-B9F7A178956D}"/>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E5BE1D33-77F0-4176-92BC-9E72896F6C6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0" name="Title 1">
            <a:extLst>
              <a:ext uri="{FF2B5EF4-FFF2-40B4-BE49-F238E27FC236}">
                <a16:creationId xmlns:a16="http://schemas.microsoft.com/office/drawing/2014/main" id="{6686D82F-1F47-4408-937C-4C8BAAE54482}"/>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4064922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3F3123A3-AF9D-4056-B3ED-5D6C4D876B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9" name="Bild 8">
            <a:extLst>
              <a:ext uri="{FF2B5EF4-FFF2-40B4-BE49-F238E27FC236}">
                <a16:creationId xmlns:a16="http://schemas.microsoft.com/office/drawing/2014/main" id="{383317E8-210D-420A-9E18-8FB614540B0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93476" y="2326403"/>
            <a:ext cx="7605048" cy="1706433"/>
          </a:xfrm>
          <a:prstGeom prst="rect">
            <a:avLst/>
          </a:prstGeom>
        </p:spPr>
      </p:pic>
    </p:spTree>
    <p:extLst>
      <p:ext uri="{BB962C8B-B14F-4D97-AF65-F5344CB8AC3E}">
        <p14:creationId xmlns:p14="http://schemas.microsoft.com/office/powerpoint/2010/main" val="2218883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3A0C9F0B-7915-4767-923E-FDA7618DD2B0}"/>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6BBD127-5F4A-46DA-9FE8-B8BF8D666806}"/>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6" name="Bild 5">
            <a:extLst>
              <a:ext uri="{FF2B5EF4-FFF2-40B4-BE49-F238E27FC236}">
                <a16:creationId xmlns:a16="http://schemas.microsoft.com/office/drawing/2014/main" id="{5D8FFD6D-432E-449B-953D-D61F930C01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Tree>
    <p:extLst>
      <p:ext uri="{BB962C8B-B14F-4D97-AF65-F5344CB8AC3E}">
        <p14:creationId xmlns:p14="http://schemas.microsoft.com/office/powerpoint/2010/main" val="4571971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1B4CCCB0-B56E-402E-92EB-DB682856032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4C09453C-B779-466E-8D2B-6A13341ABE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F3F8BA60-DB5B-4DAB-A5D7-D8EBE622412C}"/>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28052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86A38058-0F6C-4A12-BB38-4D9CE84DFA1E}"/>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2B2C1D7-9762-49EA-9D4E-C9C3F037035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016F6400-5915-4EE6-ACF5-A42308E046E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274018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3" name="Bildobjekt 2" descr="En bild som visar text, skärmbild, Teckensnitt, logotyp&#10;&#10;Automatiskt genererad beskrivning">
            <a:extLst>
              <a:ext uri="{FF2B5EF4-FFF2-40B4-BE49-F238E27FC236}">
                <a16:creationId xmlns:a16="http://schemas.microsoft.com/office/drawing/2014/main" id="{FE6F4320-2C43-AB01-A9B4-871BBC22FC8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906663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8A0077A0-6F49-450A-BE1F-BCE3250564E1}"/>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1C5D54-C0E3-4B22-A35D-EC261B84677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2" name="Bild 1">
            <a:extLst>
              <a:ext uri="{FF2B5EF4-FFF2-40B4-BE49-F238E27FC236}">
                <a16:creationId xmlns:a16="http://schemas.microsoft.com/office/drawing/2014/main" id="{1DFE4001-F89C-D68A-B9F9-FAF1D77B5D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13302420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7BF8B9B9-DF06-4A4F-9FA3-F8A32CB9EDF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4EEF28-B936-436D-BEC9-41EAE94048C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7" name="Bild 6">
            <a:extLst>
              <a:ext uri="{FF2B5EF4-FFF2-40B4-BE49-F238E27FC236}">
                <a16:creationId xmlns:a16="http://schemas.microsoft.com/office/drawing/2014/main" id="{F6C02D25-9ED4-6CE0-BC26-A901D9B597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215946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MYH2019">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838297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Rektangel 6">
            <a:extLst>
              <a:ext uri="{FF2B5EF4-FFF2-40B4-BE49-F238E27FC236}">
                <a16:creationId xmlns:a16="http://schemas.microsoft.com/office/drawing/2014/main" id="{971AE36A-73B5-42AE-A2C5-88156FC1B647}"/>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A07152C-101C-4904-83E7-F8F8C6ED4C7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4" name="Bild 3">
            <a:extLst>
              <a:ext uri="{FF2B5EF4-FFF2-40B4-BE49-F238E27FC236}">
                <a16:creationId xmlns:a16="http://schemas.microsoft.com/office/drawing/2014/main" id="{30AC94A8-2FE2-5B18-B31C-DBB170DFCA4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3593353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Bild 4">
            <a:extLst>
              <a:ext uri="{FF2B5EF4-FFF2-40B4-BE49-F238E27FC236}">
                <a16:creationId xmlns:a16="http://schemas.microsoft.com/office/drawing/2014/main" id="{B850C954-8560-4B89-92E5-DD6C7226A79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036000" y="2654650"/>
            <a:ext cx="6120000" cy="1253142"/>
          </a:xfrm>
          <a:prstGeom prst="rect">
            <a:avLst/>
          </a:prstGeom>
        </p:spPr>
      </p:pic>
    </p:spTree>
    <p:extLst>
      <p:ext uri="{BB962C8B-B14F-4D97-AF65-F5344CB8AC3E}">
        <p14:creationId xmlns:p14="http://schemas.microsoft.com/office/powerpoint/2010/main" val="3415728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D1F74581-B875-4049-B521-C00CFF70FDA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086ADBE-690C-4C48-8E5A-BCE6044AAB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B607530C-C00D-4E57-AA3B-7EDEAAE9F9DB}"/>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660552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286FF076-7E82-4249-872E-4FF0B8BD77E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9EFE772D-C813-41FF-803E-F95C24244E7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46D7D555-201A-414A-A069-09B7F9690B29}"/>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783639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EE4F5E70-C4A0-435D-8D83-7A3668984BB6}"/>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194B662-8AE9-43D3-84FD-E2CD3BE4911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0" name="Title 1">
            <a:extLst>
              <a:ext uri="{FF2B5EF4-FFF2-40B4-BE49-F238E27FC236}">
                <a16:creationId xmlns:a16="http://schemas.microsoft.com/office/drawing/2014/main" id="{C7297FC4-6B60-4581-9BC2-B3622E04452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935685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4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831850" y="1709738"/>
            <a:ext cx="10515600" cy="2852737"/>
          </a:xfrm>
          <a:noFill/>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endParaRPr lang="sv-SE"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16184533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985154" y="2551837"/>
            <a:ext cx="9525000" cy="1754326"/>
          </a:xfrm>
          <a:noFill/>
        </p:spPr>
        <p:txBody>
          <a:bodyPr wrap="square" anchor="ctr" anchorCtr="0">
            <a:normAutofit/>
          </a:bodyPr>
          <a:lstStyle>
            <a:lvl1pPr algn="ctr">
              <a:defRPr sz="6000"/>
            </a:lvl1pPr>
          </a:lstStyle>
          <a:p>
            <a:r>
              <a:rPr lang="sv-SE"/>
              <a:t>Klicka här för att ändra mall för rubrikformat</a:t>
            </a:r>
            <a:endParaRPr lang="en-US"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5737298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 name="Subtitle 2">
            <a:extLst>
              <a:ext uri="{FF2B5EF4-FFF2-40B4-BE49-F238E27FC236}">
                <a16:creationId xmlns:a16="http://schemas.microsoft.com/office/drawing/2014/main" id="{15887912-8560-4238-910C-F3020838EC9F}"/>
              </a:ext>
            </a:extLst>
          </p:cNvPr>
          <p:cNvSpPr>
            <a:spLocks noGrp="1"/>
          </p:cNvSpPr>
          <p:nvPr>
            <p:ph type="subTitle" idx="1" hasCustomPrompt="1"/>
          </p:nvPr>
        </p:nvSpPr>
        <p:spPr>
          <a:xfrm>
            <a:off x="4594430" y="3140527"/>
            <a:ext cx="3003139" cy="996043"/>
          </a:xfrm>
        </p:spPr>
        <p:txBody>
          <a:bodyPr>
            <a:noAutofit/>
          </a:bodyPr>
          <a:lstStyle>
            <a:lvl1pPr marL="0" indent="0" algn="ctr">
              <a:spcBef>
                <a:spcPts val="700"/>
              </a:spcBef>
              <a:buNone/>
              <a:defRPr sz="8800" b="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Tack!</a:t>
            </a:r>
            <a:endParaRPr lang="en-US" dirty="0"/>
          </a:p>
        </p:txBody>
      </p:sp>
      <p:pic>
        <p:nvPicPr>
          <p:cNvPr id="5" name="Bild 4">
            <a:extLst>
              <a:ext uri="{FF2B5EF4-FFF2-40B4-BE49-F238E27FC236}">
                <a16:creationId xmlns:a16="http://schemas.microsoft.com/office/drawing/2014/main" id="{3EFA590C-F53C-4169-A76C-9EB00E45FC5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
        <p:nvSpPr>
          <p:cNvPr id="6" name="Subtitle 2">
            <a:extLst>
              <a:ext uri="{FF2B5EF4-FFF2-40B4-BE49-F238E27FC236}">
                <a16:creationId xmlns:a16="http://schemas.microsoft.com/office/drawing/2014/main" id="{DF50A07F-592C-4E49-9E34-2058CBB42154}"/>
              </a:ext>
            </a:extLst>
          </p:cNvPr>
          <p:cNvSpPr txBox="1">
            <a:spLocks/>
          </p:cNvSpPr>
          <p:nvPr userDrawn="1"/>
        </p:nvSpPr>
        <p:spPr>
          <a:xfrm>
            <a:off x="3559956" y="4404730"/>
            <a:ext cx="5072085" cy="624472"/>
          </a:xfrm>
          <a:prstGeom prst="rect">
            <a:avLst/>
          </a:prstGeom>
        </p:spPr>
        <p:txBody>
          <a:bodyPr vert="horz" lIns="91440" tIns="45720" rIns="91440" bIns="45720" rtlCol="0">
            <a:noAutofit/>
          </a:bodyPr>
          <a:lstStyle>
            <a:lvl1pPr marL="0" indent="0" algn="ctr" defTabSz="914400" rtl="0" eaLnBrk="1" latinLnBrk="0" hangingPunct="1">
              <a:lnSpc>
                <a:spcPts val="3500"/>
              </a:lnSpc>
              <a:spcBef>
                <a:spcPts val="700"/>
              </a:spcBef>
              <a:buFont typeface="Arial" panose="020B0604020202020204" pitchFamily="34" charset="0"/>
              <a:buNone/>
              <a:defRPr sz="8800" b="0" kern="120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2800" dirty="0"/>
              <a:t>Besök oss gärna på myh.se</a:t>
            </a:r>
          </a:p>
        </p:txBody>
      </p:sp>
    </p:spTree>
    <p:extLst>
      <p:ext uri="{BB962C8B-B14F-4D97-AF65-F5344CB8AC3E}">
        <p14:creationId xmlns:p14="http://schemas.microsoft.com/office/powerpoint/2010/main" val="44237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729344"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302319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4" name="Content Placeholder 3"/>
          <p:cNvSpPr>
            <a:spLocks noGrp="1"/>
          </p:cNvSpPr>
          <p:nvPr>
            <p:ph sz="half" idx="2"/>
          </p:nvPr>
        </p:nvSpPr>
        <p:spPr>
          <a:xfrm>
            <a:off x="3505200" y="1363325"/>
            <a:ext cx="5181600" cy="4351338"/>
          </a:xfrm>
        </p:spPr>
        <p:txBody>
          <a:bodyPr/>
          <a:lstStyle>
            <a:lvl1pPr>
              <a:lnSpc>
                <a:spcPct val="100000"/>
              </a:lnSpc>
              <a:spcBef>
                <a:spcPts val="1000"/>
              </a:spcBef>
              <a:spcAft>
                <a:spcPts val="600"/>
              </a:spcAft>
              <a:defRPr/>
            </a:lvl1pPr>
          </a:lstStyle>
          <a:p>
            <a:pPr lvl="0"/>
            <a:r>
              <a:rPr lang="sv-SE"/>
              <a:t>Klicka här för att ändra format på bakgrundstexten</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41974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43048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3" name="Content Placeholder 2"/>
          <p:cNvSpPr>
            <a:spLocks noGrp="1"/>
          </p:cNvSpPr>
          <p:nvPr>
            <p:ph idx="1"/>
          </p:nvPr>
        </p:nvSpPr>
        <p:spPr>
          <a:xfrm>
            <a:off x="838200" y="1717963"/>
            <a:ext cx="9423400" cy="4096255"/>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1154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729344" y="711481"/>
            <a:ext cx="10733312"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6" name="Content Placeholder 2">
            <a:extLst>
              <a:ext uri="{FF2B5EF4-FFF2-40B4-BE49-F238E27FC236}">
                <a16:creationId xmlns:a16="http://schemas.microsoft.com/office/drawing/2014/main" id="{73E1DD7C-C7FA-46EE-8397-9AB1BC65B22F}"/>
              </a:ext>
            </a:extLst>
          </p:cNvPr>
          <p:cNvSpPr>
            <a:spLocks noGrp="1"/>
          </p:cNvSpPr>
          <p:nvPr>
            <p:ph sz="half" idx="1"/>
          </p:nvPr>
        </p:nvSpPr>
        <p:spPr>
          <a:xfrm>
            <a:off x="729344"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9" name="Content Placeholder 3">
            <a:extLst>
              <a:ext uri="{FF2B5EF4-FFF2-40B4-BE49-F238E27FC236}">
                <a16:creationId xmlns:a16="http://schemas.microsoft.com/office/drawing/2014/main" id="{3E806EA6-8D2D-4674-A6A5-FF3F6D9B94A8}"/>
              </a:ext>
            </a:extLst>
          </p:cNvPr>
          <p:cNvSpPr>
            <a:spLocks noGrp="1"/>
          </p:cNvSpPr>
          <p:nvPr>
            <p:ph sz="half" idx="2"/>
          </p:nvPr>
        </p:nvSpPr>
        <p:spPr>
          <a:xfrm>
            <a:off x="6281056"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268964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Title 1">
            <a:extLst>
              <a:ext uri="{FF2B5EF4-FFF2-40B4-BE49-F238E27FC236}">
                <a16:creationId xmlns:a16="http://schemas.microsoft.com/office/drawing/2014/main" id="{CE169E22-0BE4-4E85-8034-794256D45FEF}"/>
              </a:ext>
            </a:extLst>
          </p:cNvPr>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9292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
            <a:ext cx="12192000" cy="708140"/>
          </a:xfrm>
          <a:prstGeom prst="rect">
            <a:avLst/>
          </a:prstGeom>
          <a:solidFill>
            <a:schemeClr val="accent3"/>
          </a:solidFill>
        </p:spPr>
        <p:txBody>
          <a:bodyPr vert="horz" lIns="91440" tIns="45720" rIns="91440" bIns="45720" rtlCol="0" anchor="ctr">
            <a:norm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732171" y="1330599"/>
            <a:ext cx="9423400" cy="4351338"/>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2019-10-24</a:t>
            </a:r>
          </a:p>
        </p:txBody>
      </p:sp>
      <p:sp>
        <p:nvSpPr>
          <p:cNvPr id="6" name="Slide Number Placeholder 5"/>
          <p:cNvSpPr>
            <a:spLocks noGrp="1"/>
          </p:cNvSpPr>
          <p:nvPr>
            <p:ph type="sldNum" sz="quarter" idx="4"/>
          </p:nvPr>
        </p:nvSpPr>
        <p:spPr>
          <a:xfrm>
            <a:off x="4724400" y="6304395"/>
            <a:ext cx="27432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7" name="Bild 6">
            <a:extLst>
              <a:ext uri="{FF2B5EF4-FFF2-40B4-BE49-F238E27FC236}">
                <a16:creationId xmlns:a16="http://schemas.microsoft.com/office/drawing/2014/main" id="{4D535DB3-55E5-4644-9B87-359ABE705D2A}"/>
              </a:ext>
            </a:extLst>
          </p:cNvPr>
          <p:cNvPicPr>
            <a:picLocks noChangeAspect="1"/>
          </p:cNvPicPr>
          <p:nvPr userDrawn="1"/>
        </p:nvPicPr>
        <p:blipFill>
          <a:blip r:embed="rId39">
            <a:extLst>
              <a:ext uri="{28A0092B-C50C-407E-A947-70E740481C1C}">
                <a14:useLocalDpi xmlns:a14="http://schemas.microsoft.com/office/drawing/2010/main" val="0"/>
              </a:ext>
              <a:ext uri="{96DAC541-7B7A-43D3-8B79-37D633B846F1}">
                <asvg:svgBlip xmlns:asvg="http://schemas.microsoft.com/office/drawing/2016/SVG/main" r:embed="rId40"/>
              </a:ext>
            </a:extLst>
          </a:blip>
          <a:stretch>
            <a:fillRect/>
          </a:stretch>
        </p:blipFill>
        <p:spPr>
          <a:xfrm>
            <a:off x="10440000" y="5760000"/>
            <a:ext cx="1260000" cy="708140"/>
          </a:xfrm>
          <a:prstGeom prst="rect">
            <a:avLst/>
          </a:prstGeom>
        </p:spPr>
      </p:pic>
    </p:spTree>
    <p:extLst>
      <p:ext uri="{BB962C8B-B14F-4D97-AF65-F5344CB8AC3E}">
        <p14:creationId xmlns:p14="http://schemas.microsoft.com/office/powerpoint/2010/main" val="2241793178"/>
      </p:ext>
    </p:extLst>
  </p:cSld>
  <p:clrMap bg1="lt1" tx1="dk1" bg2="lt2" tx2="dk2" accent1="accent1" accent2="accent2" accent3="accent3" accent4="accent4" accent5="accent5" accent6="accent6" hlink="hlink" folHlink="folHlink"/>
  <p:sldLayoutIdLst>
    <p:sldLayoutId id="2147483669" r:id="rId1"/>
    <p:sldLayoutId id="2147483658" r:id="rId2"/>
    <p:sldLayoutId id="2147483659" r:id="rId3"/>
    <p:sldLayoutId id="2147483661" r:id="rId4"/>
    <p:sldLayoutId id="2147483677" r:id="rId5"/>
    <p:sldLayoutId id="2147483690" r:id="rId6"/>
    <p:sldLayoutId id="2147483670" r:id="rId7"/>
    <p:sldLayoutId id="2147483675" r:id="rId8"/>
    <p:sldLayoutId id="2147483664" r:id="rId9"/>
    <p:sldLayoutId id="2147483671" r:id="rId10"/>
    <p:sldLayoutId id="2147483679" r:id="rId11"/>
    <p:sldLayoutId id="2147483680" r:id="rId12"/>
    <p:sldLayoutId id="2147483678" r:id="rId13"/>
    <p:sldLayoutId id="2147483676" r:id="rId14"/>
    <p:sldLayoutId id="2147483696" r:id="rId15"/>
    <p:sldLayoutId id="2147483697" r:id="rId16"/>
    <p:sldLayoutId id="2147483698" r:id="rId17"/>
    <p:sldLayoutId id="2147483699" r:id="rId18"/>
    <p:sldLayoutId id="2147483672" r:id="rId19"/>
    <p:sldLayoutId id="2147483681" r:id="rId20"/>
    <p:sldLayoutId id="2147483682" r:id="rId21"/>
    <p:sldLayoutId id="2147483683" r:id="rId22"/>
    <p:sldLayoutId id="2147483673" r:id="rId23"/>
    <p:sldLayoutId id="2147483684" r:id="rId24"/>
    <p:sldLayoutId id="2147483685" r:id="rId25"/>
    <p:sldLayoutId id="2147483686" r:id="rId26"/>
    <p:sldLayoutId id="2147483691" r:id="rId27"/>
    <p:sldLayoutId id="2147483687" r:id="rId28"/>
    <p:sldLayoutId id="2147483688" r:id="rId29"/>
    <p:sldLayoutId id="2147483689" r:id="rId30"/>
    <p:sldLayoutId id="2147483692" r:id="rId31"/>
    <p:sldLayoutId id="2147483693" r:id="rId32"/>
    <p:sldLayoutId id="2147483694" r:id="rId33"/>
    <p:sldLayoutId id="2147483695" r:id="rId34"/>
    <p:sldLayoutId id="2147483674" r:id="rId35"/>
    <p:sldLayoutId id="2147483660" r:id="rId36"/>
    <p:sldLayoutId id="2147483649" r:id="rId37"/>
  </p:sldLayoutIdLst>
  <p:txStyles>
    <p:titleStyle>
      <a:lvl1pPr marL="717550" indent="0" algn="l" defTabSz="914400" rtl="0" eaLnBrk="1" latinLnBrk="0" hangingPunct="1">
        <a:lnSpc>
          <a:spcPct val="90000"/>
        </a:lnSpc>
        <a:spcBef>
          <a:spcPct val="0"/>
        </a:spcBef>
        <a:buNone/>
        <a:defRPr sz="2800" b="1" i="0" kern="1200">
          <a:solidFill>
            <a:schemeClr val="accent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1000"/>
        </a:spcBef>
        <a:spcAft>
          <a:spcPts val="600"/>
        </a:spcAft>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2125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7111DA-61C8-B9EA-4753-5385C42363D5}"/>
              </a:ext>
            </a:extLst>
          </p:cNvPr>
          <p:cNvSpPr>
            <a:spLocks noGrp="1"/>
          </p:cNvSpPr>
          <p:nvPr>
            <p:ph type="title"/>
          </p:nvPr>
        </p:nvSpPr>
        <p:spPr/>
        <p:txBody>
          <a:bodyPr/>
          <a:lstStyle/>
          <a:p>
            <a:r>
              <a:rPr lang="sv-SE" sz="2800" dirty="0">
                <a:solidFill>
                  <a:schemeClr val="accent5"/>
                </a:solidFill>
                <a:latin typeface="+mn-lt"/>
                <a:cs typeface="Arial"/>
              </a:rPr>
              <a:t>Tips</a:t>
            </a:r>
            <a:endParaRPr lang="sv-SE" dirty="0"/>
          </a:p>
        </p:txBody>
      </p:sp>
      <p:sp>
        <p:nvSpPr>
          <p:cNvPr id="3" name="Platshållare för innehåll 2">
            <a:extLst>
              <a:ext uri="{FF2B5EF4-FFF2-40B4-BE49-F238E27FC236}">
                <a16:creationId xmlns:a16="http://schemas.microsoft.com/office/drawing/2014/main" id="{0F76AB65-EF84-E152-456B-BD27E1AD107D}"/>
              </a:ext>
            </a:extLst>
          </p:cNvPr>
          <p:cNvSpPr>
            <a:spLocks noGrp="1"/>
          </p:cNvSpPr>
          <p:nvPr>
            <p:ph idx="1"/>
          </p:nvPr>
        </p:nvSpPr>
        <p:spPr/>
        <p:txBody>
          <a:bodyPr/>
          <a:lstStyle/>
          <a:p>
            <a:r>
              <a:rPr lang="sv-SE" sz="2800" b="0" dirty="0">
                <a:latin typeface="+mn-lt"/>
              </a:rPr>
              <a:t>I modul ”Vad är tillgänglig utbildning” finns ett verktyg som heter ”fyrfältaren” Det kan också vara värdefullt som kartläggningsverktyg när man gör förändringar i utbildning såsom pedagogiskt upplägg, studieform, lokal … Även för att kartlägga utifrån ett helhetsperspektiv. </a:t>
            </a:r>
            <a:br>
              <a:rPr lang="sv-SE" sz="2800" b="0" dirty="0">
                <a:latin typeface="+mn-lt"/>
              </a:rPr>
            </a:br>
            <a:br>
              <a:rPr lang="sv-SE" sz="2800" b="0" dirty="0">
                <a:latin typeface="+mn-lt"/>
              </a:rPr>
            </a:br>
            <a:r>
              <a:rPr lang="sv-SE" sz="2800" b="0" dirty="0">
                <a:latin typeface="+mn-lt"/>
              </a:rPr>
              <a:t>”Fyrfältaren” kan var ett värdefullt verktyg som start vid kartläggningen av hela utbildningen och tillgänglig utbildning.</a:t>
            </a:r>
            <a:br>
              <a:rPr lang="sv-SE" sz="2800" b="0" dirty="0">
                <a:latin typeface="+mn-lt"/>
              </a:rPr>
            </a:br>
            <a:endParaRPr lang="sv-SE" dirty="0"/>
          </a:p>
        </p:txBody>
      </p:sp>
    </p:spTree>
    <p:extLst>
      <p:ext uri="{BB962C8B-B14F-4D97-AF65-F5344CB8AC3E}">
        <p14:creationId xmlns:p14="http://schemas.microsoft.com/office/powerpoint/2010/main" val="337747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CD85E5-FE7D-5A89-5EE6-E476565625EF}"/>
              </a:ext>
            </a:extLst>
          </p:cNvPr>
          <p:cNvSpPr>
            <a:spLocks noGrp="1"/>
          </p:cNvSpPr>
          <p:nvPr>
            <p:ph type="ctrTitle"/>
          </p:nvPr>
        </p:nvSpPr>
        <p:spPr/>
        <p:txBody>
          <a:bodyPr/>
          <a:lstStyle/>
          <a:p>
            <a:r>
              <a:rPr lang="sv-SE" dirty="0"/>
              <a:t>Kartläggning</a:t>
            </a:r>
          </a:p>
        </p:txBody>
      </p:sp>
    </p:spTree>
    <p:extLst>
      <p:ext uri="{BB962C8B-B14F-4D97-AF65-F5344CB8AC3E}">
        <p14:creationId xmlns:p14="http://schemas.microsoft.com/office/powerpoint/2010/main" val="422326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D3EBB-5C84-9020-3154-60CFB1D56321}"/>
              </a:ext>
            </a:extLst>
          </p:cNvPr>
          <p:cNvSpPr>
            <a:spLocks noGrp="1"/>
          </p:cNvSpPr>
          <p:nvPr>
            <p:ph type="title"/>
          </p:nvPr>
        </p:nvSpPr>
        <p:spPr/>
        <p:txBody>
          <a:bodyPr/>
          <a:lstStyle/>
          <a:p>
            <a:r>
              <a:rPr lang="sv-SE" dirty="0">
                <a:solidFill>
                  <a:schemeClr val="accent5"/>
                </a:solidFill>
                <a:latin typeface="+mn-lt"/>
              </a:rPr>
              <a:t>Varför kartlägga</a:t>
            </a:r>
          </a:p>
        </p:txBody>
      </p:sp>
      <p:sp>
        <p:nvSpPr>
          <p:cNvPr id="3" name="Platshållare för innehåll 2">
            <a:extLst>
              <a:ext uri="{FF2B5EF4-FFF2-40B4-BE49-F238E27FC236}">
                <a16:creationId xmlns:a16="http://schemas.microsoft.com/office/drawing/2014/main" id="{B3640110-8E91-7879-0D7C-F42CB37A44B3}"/>
              </a:ext>
            </a:extLst>
          </p:cNvPr>
          <p:cNvSpPr>
            <a:spLocks noGrp="1"/>
          </p:cNvSpPr>
          <p:nvPr>
            <p:ph idx="1"/>
          </p:nvPr>
        </p:nvSpPr>
        <p:spPr/>
        <p:txBody>
          <a:bodyPr/>
          <a:lstStyle/>
          <a:p>
            <a:r>
              <a:rPr lang="sv-SE" sz="2700" b="0" dirty="0">
                <a:latin typeface="+mn-lt"/>
                <a:cs typeface="Arial"/>
              </a:rPr>
              <a:t>Kartläggning är ett bra sätt att lära känna sin grupp och sina studerande – varje klass är unik. Tanken är att kartläggningen ska ge </a:t>
            </a:r>
            <a:r>
              <a:rPr lang="sv-SE" b="1" dirty="0">
                <a:solidFill>
                  <a:schemeClr val="accent5"/>
                </a:solidFill>
                <a:latin typeface="+mn-lt"/>
                <a:ea typeface="+mj-ea"/>
              </a:rPr>
              <a:t>studerande</a:t>
            </a:r>
            <a:r>
              <a:rPr lang="sv-SE" sz="2700" b="0" dirty="0">
                <a:latin typeface="+mn-lt"/>
                <a:cs typeface="Arial"/>
              </a:rPr>
              <a:t>, utbildare och utbildningsanordnaren goda förutsättningar redan från början.</a:t>
            </a:r>
            <a:br>
              <a:rPr lang="sv-SE" sz="2700" b="0" dirty="0">
                <a:latin typeface="+mn-lt"/>
                <a:cs typeface="Arial"/>
              </a:rPr>
            </a:br>
            <a:br>
              <a:rPr lang="sv-SE" sz="2700" b="0" dirty="0">
                <a:latin typeface="+mn-lt"/>
                <a:cs typeface="Arial"/>
              </a:rPr>
            </a:br>
            <a:r>
              <a:rPr lang="sv-SE" sz="2800" b="0" dirty="0">
                <a:latin typeface="+mn-lt"/>
              </a:rPr>
              <a:t>Före eller i början av utbildningen är det bara den studerande som har information om sina behov men under utbildningen kan utbildare eller annan personal bidra med värdefulla erfarenheter kring den studerande och  vad de ser fungerar respektive utmanar</a:t>
            </a:r>
            <a:br>
              <a:rPr lang="sv-SE" sz="2700" b="0" dirty="0">
                <a:latin typeface="+mn-lt"/>
                <a:cs typeface="Arial"/>
              </a:rPr>
            </a:br>
            <a:br>
              <a:rPr lang="sv-SE" sz="2700" dirty="0">
                <a:latin typeface="+mn-lt"/>
                <a:cs typeface="Arial"/>
              </a:rPr>
            </a:br>
            <a:endParaRPr lang="sv-SE" dirty="0"/>
          </a:p>
        </p:txBody>
      </p:sp>
    </p:spTree>
    <p:extLst>
      <p:ext uri="{BB962C8B-B14F-4D97-AF65-F5344CB8AC3E}">
        <p14:creationId xmlns:p14="http://schemas.microsoft.com/office/powerpoint/2010/main" val="371184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B100E5-4369-7015-271E-9BB18525756D}"/>
              </a:ext>
            </a:extLst>
          </p:cNvPr>
          <p:cNvSpPr>
            <a:spLocks noGrp="1"/>
          </p:cNvSpPr>
          <p:nvPr>
            <p:ph type="title"/>
          </p:nvPr>
        </p:nvSpPr>
        <p:spPr/>
        <p:txBody>
          <a:bodyPr/>
          <a:lstStyle/>
          <a:p>
            <a:r>
              <a:rPr lang="sv-SE" sz="2800" dirty="0">
                <a:solidFill>
                  <a:schemeClr val="accent5"/>
                </a:solidFill>
                <a:latin typeface="+mn-lt"/>
              </a:rPr>
              <a:t>När kan man kartlägga?</a:t>
            </a:r>
            <a:endParaRPr lang="sv-SE" dirty="0"/>
          </a:p>
        </p:txBody>
      </p:sp>
      <p:sp>
        <p:nvSpPr>
          <p:cNvPr id="3" name="Platshållare för innehåll 2">
            <a:extLst>
              <a:ext uri="{FF2B5EF4-FFF2-40B4-BE49-F238E27FC236}">
                <a16:creationId xmlns:a16="http://schemas.microsoft.com/office/drawing/2014/main" id="{4505823B-5548-BCE9-5F7A-8454F253DE55}"/>
              </a:ext>
            </a:extLst>
          </p:cNvPr>
          <p:cNvSpPr>
            <a:spLocks noGrp="1"/>
          </p:cNvSpPr>
          <p:nvPr>
            <p:ph idx="1"/>
          </p:nvPr>
        </p:nvSpPr>
        <p:spPr/>
        <p:txBody>
          <a:bodyPr/>
          <a:lstStyle/>
          <a:p>
            <a:r>
              <a:rPr lang="sv-SE" sz="2800" b="0" dirty="0">
                <a:latin typeface="+mn-lt"/>
              </a:rPr>
              <a:t>Börja </a:t>
            </a:r>
            <a:r>
              <a:rPr lang="sv-SE" sz="2800" b="0" dirty="0">
                <a:latin typeface="+mn-lt"/>
                <a:cs typeface="Arial"/>
              </a:rPr>
              <a:t>med att fundera på när och hur jag/vi kan informera och bjuda in de studerande till att berätta om sina tidigare erfarenheter, utmaningar och behov vid studier. </a:t>
            </a:r>
            <a:br>
              <a:rPr lang="sv-SE" sz="2800" b="0" dirty="0">
                <a:latin typeface="+mn-lt"/>
                <a:cs typeface="Arial"/>
              </a:rPr>
            </a:br>
            <a:br>
              <a:rPr lang="sv-SE" sz="2800" b="0" dirty="0">
                <a:latin typeface="+mn-lt"/>
                <a:cs typeface="Arial"/>
              </a:rPr>
            </a:br>
            <a:r>
              <a:rPr lang="sv-SE" sz="2800" b="0" dirty="0">
                <a:latin typeface="+mn-lt"/>
                <a:cs typeface="Arial"/>
              </a:rPr>
              <a:t>Tänk på att ha med tillgänglighetsperspektivet genom hela utbildningen, från information om utbildningen, ansökan, antagning, välkomstbrev, uppstart m.m. Upprepa gärna informationen. En del studerande behöver mer tid för att känna tillit att dela med sig. </a:t>
            </a:r>
            <a:br>
              <a:rPr lang="sv-SE" sz="4000" dirty="0">
                <a:latin typeface="+mn-lt"/>
              </a:rPr>
            </a:br>
            <a:endParaRPr lang="sv-SE" dirty="0"/>
          </a:p>
        </p:txBody>
      </p:sp>
    </p:spTree>
    <p:extLst>
      <p:ext uri="{BB962C8B-B14F-4D97-AF65-F5344CB8AC3E}">
        <p14:creationId xmlns:p14="http://schemas.microsoft.com/office/powerpoint/2010/main" val="290522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F8A3FC-AB69-A76C-34B0-DE1F4ACEC89C}"/>
              </a:ext>
            </a:extLst>
          </p:cNvPr>
          <p:cNvSpPr>
            <a:spLocks noGrp="1"/>
          </p:cNvSpPr>
          <p:nvPr>
            <p:ph type="title"/>
          </p:nvPr>
        </p:nvSpPr>
        <p:spPr/>
        <p:txBody>
          <a:bodyPr/>
          <a:lstStyle/>
          <a:p>
            <a:r>
              <a:rPr lang="sv-SE" sz="2800" dirty="0">
                <a:solidFill>
                  <a:schemeClr val="accent5"/>
                </a:solidFill>
                <a:latin typeface="+mn-lt"/>
              </a:rPr>
              <a:t>Exempel på kartläggande frågor</a:t>
            </a:r>
            <a:endParaRPr lang="sv-SE" dirty="0"/>
          </a:p>
        </p:txBody>
      </p:sp>
      <p:sp>
        <p:nvSpPr>
          <p:cNvPr id="3" name="Platshållare för innehåll 2">
            <a:extLst>
              <a:ext uri="{FF2B5EF4-FFF2-40B4-BE49-F238E27FC236}">
                <a16:creationId xmlns:a16="http://schemas.microsoft.com/office/drawing/2014/main" id="{7D150E82-EAE7-0E4E-8BB9-5BF06EEBF06D}"/>
              </a:ext>
            </a:extLst>
          </p:cNvPr>
          <p:cNvSpPr>
            <a:spLocks noGrp="1"/>
          </p:cNvSpPr>
          <p:nvPr>
            <p:ph idx="1"/>
          </p:nvPr>
        </p:nvSpPr>
        <p:spPr>
          <a:xfrm>
            <a:off x="750218" y="1025709"/>
            <a:ext cx="9423400" cy="4351338"/>
          </a:xfrm>
        </p:spPr>
        <p:txBody>
          <a:bodyPr/>
          <a:lstStyle/>
          <a:p>
            <a:r>
              <a:rPr lang="sv-SE" sz="2800" b="0" dirty="0">
                <a:latin typeface="+mn-lt"/>
              </a:rPr>
              <a:t>Till de/den studerande och/eller berörd personal</a:t>
            </a:r>
            <a:br>
              <a:rPr lang="sv-SE" sz="2800" b="0" dirty="0">
                <a:latin typeface="+mn-lt"/>
              </a:rPr>
            </a:br>
            <a:r>
              <a:rPr lang="sv-SE" sz="2800" b="0" dirty="0">
                <a:latin typeface="+mn-lt"/>
              </a:rPr>
              <a:t>- När fungerar det? – Beskriv situationer som fungerar? </a:t>
            </a:r>
            <a:br>
              <a:rPr lang="sv-SE" sz="2800" b="0" dirty="0">
                <a:latin typeface="+mn-lt"/>
              </a:rPr>
            </a:br>
            <a:r>
              <a:rPr lang="sv-SE" sz="2800" b="0" dirty="0">
                <a:latin typeface="+mn-lt"/>
              </a:rPr>
              <a:t>- När uppkommer svårigheter? </a:t>
            </a:r>
            <a:br>
              <a:rPr lang="sv-SE" sz="2800" b="0" dirty="0">
                <a:latin typeface="+mn-lt"/>
              </a:rPr>
            </a:br>
            <a:r>
              <a:rPr lang="sv-SE" sz="2800" b="0" dirty="0">
                <a:latin typeface="+mn-lt"/>
              </a:rPr>
              <a:t>- Beskriv situationer där svårigheter uppkommer?</a:t>
            </a:r>
            <a:br>
              <a:rPr lang="sv-SE" sz="2800" b="0" dirty="0">
                <a:latin typeface="+mn-lt"/>
              </a:rPr>
            </a:br>
            <a:r>
              <a:rPr lang="sv-SE" sz="2800" b="0" dirty="0">
                <a:latin typeface="+mn-lt"/>
              </a:rPr>
              <a:t>- Vad behöver du/den studerande? </a:t>
            </a:r>
            <a:br>
              <a:rPr lang="sv-SE" sz="2800" b="0" dirty="0">
                <a:latin typeface="+mn-lt"/>
              </a:rPr>
            </a:br>
            <a:br>
              <a:rPr lang="sv-SE" sz="2800" b="0" dirty="0">
                <a:latin typeface="+mn-lt"/>
              </a:rPr>
            </a:br>
            <a:r>
              <a:rPr lang="sv-SE" sz="2800" b="0" dirty="0">
                <a:latin typeface="+mn-lt"/>
              </a:rPr>
              <a:t>Tänk på att under utbildningen både ställa kartläggande frågor till den studerande och berörd personal för att få olika perspektiv på insatser och åtgärder för studerande och/eller undervisningen.</a:t>
            </a:r>
            <a:br>
              <a:rPr lang="sv-SE" sz="2800" b="0" dirty="0">
                <a:latin typeface="+mn-lt"/>
              </a:rPr>
            </a:br>
            <a:br>
              <a:rPr lang="sv-SE" sz="2800" b="0" dirty="0">
                <a:latin typeface="+mn-lt"/>
              </a:rPr>
            </a:br>
            <a:endParaRPr lang="sv-SE" dirty="0"/>
          </a:p>
        </p:txBody>
      </p:sp>
    </p:spTree>
    <p:extLst>
      <p:ext uri="{BB962C8B-B14F-4D97-AF65-F5344CB8AC3E}">
        <p14:creationId xmlns:p14="http://schemas.microsoft.com/office/powerpoint/2010/main" val="3050353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517F60-BA7D-17B1-E95D-0350C83102D1}"/>
              </a:ext>
            </a:extLst>
          </p:cNvPr>
          <p:cNvSpPr>
            <a:spLocks noGrp="1"/>
          </p:cNvSpPr>
          <p:nvPr>
            <p:ph type="title"/>
          </p:nvPr>
        </p:nvSpPr>
        <p:spPr/>
        <p:txBody>
          <a:bodyPr>
            <a:normAutofit fontScale="90000"/>
          </a:bodyPr>
          <a:lstStyle/>
          <a:p>
            <a:r>
              <a:rPr kumimoji="0" lang="sv-SE" sz="2800" b="1" i="0" u="none" strike="noStrike" kern="1200" cap="none" spc="0" normalizeH="0" baseline="0" noProof="0" dirty="0">
                <a:ln>
                  <a:noFill/>
                </a:ln>
                <a:solidFill>
                  <a:srgbClr val="F0DE96"/>
                </a:solidFill>
                <a:effectLst/>
                <a:uLnTx/>
                <a:uFillTx/>
                <a:latin typeface="Calibri" panose="020F0502020204030204"/>
                <a:ea typeface="+mj-ea"/>
                <a:cs typeface="Arial" panose="020B0604020202020204" pitchFamily="34" charset="0"/>
              </a:rPr>
              <a:t>Hur kan kartläggningen ge mig stöd att planera undervisningen för studerande som behöver stöd inom:</a:t>
            </a:r>
            <a:endParaRPr lang="sv-SE" dirty="0"/>
          </a:p>
        </p:txBody>
      </p:sp>
      <p:sp>
        <p:nvSpPr>
          <p:cNvPr id="3" name="Platshållare för innehåll 2">
            <a:extLst>
              <a:ext uri="{FF2B5EF4-FFF2-40B4-BE49-F238E27FC236}">
                <a16:creationId xmlns:a16="http://schemas.microsoft.com/office/drawing/2014/main" id="{01CE7A0A-D4E0-BDD3-A165-52522907C962}"/>
              </a:ext>
            </a:extLst>
          </p:cNvPr>
          <p:cNvSpPr>
            <a:spLocks noGrp="1"/>
          </p:cNvSpPr>
          <p:nvPr>
            <p:ph idx="1"/>
          </p:nvPr>
        </p:nvSpPr>
        <p:spPr>
          <a:xfrm>
            <a:off x="1384300" y="1356577"/>
            <a:ext cx="9423400" cy="4351338"/>
          </a:xfrm>
        </p:spPr>
        <p:txBody>
          <a:bodyPr/>
          <a:lstStyle/>
          <a:p>
            <a:r>
              <a:rPr lang="sv-SE" sz="2800" b="0" dirty="0">
                <a:latin typeface="+mn-lt"/>
                <a:cs typeface="Arial"/>
              </a:rPr>
              <a:t>Att planera, prioritera och genomföra </a:t>
            </a:r>
            <a:br>
              <a:rPr lang="sv-SE" sz="2800" b="0" dirty="0">
                <a:latin typeface="+mn-lt"/>
              </a:rPr>
            </a:br>
            <a:r>
              <a:rPr lang="sv-SE" sz="2800" b="0" dirty="0">
                <a:latin typeface="+mn-lt"/>
                <a:cs typeface="Arial"/>
              </a:rPr>
              <a:t>Komma igång – hålla igång – slutföra</a:t>
            </a:r>
            <a:br>
              <a:rPr lang="sv-SE" sz="2800" b="0" dirty="0">
                <a:latin typeface="+mn-lt"/>
              </a:rPr>
            </a:br>
            <a:r>
              <a:rPr lang="sv-SE" sz="2800" b="0" dirty="0">
                <a:latin typeface="+mn-lt"/>
                <a:cs typeface="Arial"/>
              </a:rPr>
              <a:t>Möta förändringar </a:t>
            </a:r>
            <a:br>
              <a:rPr lang="sv-SE" sz="2800" b="0" dirty="0">
                <a:latin typeface="+mn-lt"/>
              </a:rPr>
            </a:br>
            <a:r>
              <a:rPr lang="sv-SE" sz="2800" b="0" dirty="0">
                <a:latin typeface="+mn-lt"/>
                <a:cs typeface="Arial"/>
              </a:rPr>
              <a:t>Arbetsminne  </a:t>
            </a:r>
            <a:br>
              <a:rPr lang="sv-SE" sz="2800" b="0" dirty="0">
                <a:latin typeface="+mn-lt"/>
              </a:rPr>
            </a:br>
            <a:r>
              <a:rPr lang="sv-SE" sz="2800" b="0" dirty="0">
                <a:latin typeface="+mn-lt"/>
                <a:cs typeface="Arial"/>
              </a:rPr>
              <a:t>Tidsuppfattning</a:t>
            </a:r>
            <a:br>
              <a:rPr lang="sv-SE" sz="2800" b="0" dirty="0">
                <a:latin typeface="+mn-lt"/>
              </a:rPr>
            </a:br>
            <a:r>
              <a:rPr lang="sv-SE" sz="2800" b="0" dirty="0">
                <a:latin typeface="+mn-lt"/>
                <a:cs typeface="Arial"/>
              </a:rPr>
              <a:t>Uthållighet</a:t>
            </a:r>
            <a:br>
              <a:rPr lang="sv-SE" sz="2800" b="0" dirty="0">
                <a:latin typeface="+mn-lt"/>
              </a:rPr>
            </a:br>
            <a:r>
              <a:rPr lang="sv-SE" sz="2800" b="0" dirty="0">
                <a:latin typeface="+mn-lt"/>
                <a:cs typeface="Arial"/>
              </a:rPr>
              <a:t>Att förstå instruktioner</a:t>
            </a:r>
            <a:br>
              <a:rPr lang="sv-SE" sz="2800" b="0" dirty="0">
                <a:latin typeface="+mn-lt"/>
              </a:rPr>
            </a:br>
            <a:r>
              <a:rPr lang="sv-SE" sz="2800" b="0" dirty="0">
                <a:latin typeface="+mn-lt"/>
                <a:cs typeface="Arial"/>
              </a:rPr>
              <a:t>Socialt samspel</a:t>
            </a:r>
            <a:br>
              <a:rPr lang="sv-SE" sz="2800" b="0" dirty="0">
                <a:latin typeface="+mn-lt"/>
              </a:rPr>
            </a:br>
            <a:r>
              <a:rPr lang="sv-SE" sz="2800" b="0" dirty="0">
                <a:latin typeface="+mn-lt"/>
                <a:cs typeface="Arial"/>
              </a:rPr>
              <a:t>Självreglering </a:t>
            </a:r>
            <a:br>
              <a:rPr lang="sv-SE" sz="2800" b="0" dirty="0">
                <a:solidFill>
                  <a:schemeClr val="bg2"/>
                </a:solidFill>
                <a:latin typeface="+mn-lt"/>
              </a:rPr>
            </a:br>
            <a:endParaRPr lang="sv-SE" dirty="0"/>
          </a:p>
        </p:txBody>
      </p:sp>
    </p:spTree>
    <p:extLst>
      <p:ext uri="{BB962C8B-B14F-4D97-AF65-F5344CB8AC3E}">
        <p14:creationId xmlns:p14="http://schemas.microsoft.com/office/powerpoint/2010/main" val="84579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49D6108-6291-3A38-D958-F34D18455E1F}"/>
              </a:ext>
            </a:extLst>
          </p:cNvPr>
          <p:cNvPicPr>
            <a:picLocks noChangeAspect="1"/>
          </p:cNvPicPr>
          <p:nvPr/>
        </p:nvPicPr>
        <p:blipFill>
          <a:blip r:embed="rId2"/>
          <a:stretch>
            <a:fillRect/>
          </a:stretch>
        </p:blipFill>
        <p:spPr>
          <a:xfrm>
            <a:off x="9499263" y="3732233"/>
            <a:ext cx="1330586" cy="1330586"/>
          </a:xfrm>
          <a:prstGeom prst="rect">
            <a:avLst/>
          </a:prstGeom>
        </p:spPr>
      </p:pic>
      <p:sp>
        <p:nvSpPr>
          <p:cNvPr id="2" name="Rubrik 1">
            <a:extLst>
              <a:ext uri="{FF2B5EF4-FFF2-40B4-BE49-F238E27FC236}">
                <a16:creationId xmlns:a16="http://schemas.microsoft.com/office/drawing/2014/main" id="{AA4A4BCF-0C35-0581-66E3-1C8CD9019083}"/>
              </a:ext>
            </a:extLst>
          </p:cNvPr>
          <p:cNvSpPr>
            <a:spLocks noGrp="1"/>
          </p:cNvSpPr>
          <p:nvPr>
            <p:ph type="title"/>
          </p:nvPr>
        </p:nvSpPr>
        <p:spPr/>
        <p:txBody>
          <a:bodyPr/>
          <a:lstStyle/>
          <a:p>
            <a:r>
              <a:rPr lang="sv-SE" sz="2800" dirty="0">
                <a:solidFill>
                  <a:schemeClr val="accent5"/>
                </a:solidFill>
                <a:latin typeface="+mn-lt"/>
                <a:cs typeface="Arial"/>
              </a:rPr>
              <a:t>Kartläggningens faser</a:t>
            </a:r>
            <a:endParaRPr lang="sv-SE" dirty="0"/>
          </a:p>
        </p:txBody>
      </p:sp>
      <p:sp>
        <p:nvSpPr>
          <p:cNvPr id="4" name="Platshållare för innehåll 3">
            <a:extLst>
              <a:ext uri="{FF2B5EF4-FFF2-40B4-BE49-F238E27FC236}">
                <a16:creationId xmlns:a16="http://schemas.microsoft.com/office/drawing/2014/main" id="{4E6E16AF-0D67-4682-A882-C331FEEEDF8E}"/>
              </a:ext>
            </a:extLst>
          </p:cNvPr>
          <p:cNvSpPr>
            <a:spLocks noGrp="1"/>
          </p:cNvSpPr>
          <p:nvPr>
            <p:ph sz="half" idx="1"/>
          </p:nvPr>
        </p:nvSpPr>
        <p:spPr>
          <a:xfrm>
            <a:off x="729344" y="1356577"/>
            <a:ext cx="5665440" cy="4351338"/>
          </a:xfrm>
        </p:spPr>
        <p:txBody>
          <a:bodyPr/>
          <a:lstStyle/>
          <a:p>
            <a:r>
              <a:rPr lang="sv-SE" sz="2800" b="0" dirty="0">
                <a:latin typeface="+mn-lt"/>
                <a:cs typeface="Arial"/>
              </a:rPr>
              <a:t>Kartläggningens återkommande faser</a:t>
            </a:r>
            <a:br>
              <a:rPr lang="sv-SE" sz="2800" b="0" dirty="0">
                <a:latin typeface="+mn-lt"/>
              </a:rPr>
            </a:br>
            <a:r>
              <a:rPr lang="sv-SE" sz="2800" b="0" dirty="0">
                <a:latin typeface="+mn-lt"/>
                <a:cs typeface="Arial"/>
              </a:rPr>
              <a:t>– Uppmärksamma och identifiera behov hos  studerande </a:t>
            </a:r>
            <a:br>
              <a:rPr lang="sv-SE" sz="2800" b="0" dirty="0">
                <a:latin typeface="+mn-lt"/>
              </a:rPr>
            </a:br>
            <a:r>
              <a:rPr lang="sv-SE" sz="2800" b="0" dirty="0">
                <a:latin typeface="+mn-lt"/>
                <a:cs typeface="Arial"/>
              </a:rPr>
              <a:t>– Formulera åtgärder/stöd </a:t>
            </a:r>
            <a:br>
              <a:rPr lang="sv-SE" sz="2800" b="0" dirty="0">
                <a:latin typeface="+mn-lt"/>
              </a:rPr>
            </a:br>
            <a:r>
              <a:rPr lang="sv-SE" sz="2800" b="0" dirty="0">
                <a:latin typeface="+mn-lt"/>
                <a:cs typeface="Arial"/>
              </a:rPr>
              <a:t>– Följa upp (hur har det gått? Hur upplever den studerande att det har gått?) </a:t>
            </a:r>
            <a:br>
              <a:rPr lang="sv-SE" sz="2800" b="0" dirty="0">
                <a:latin typeface="+mn-lt"/>
              </a:rPr>
            </a:br>
            <a:r>
              <a:rPr lang="sv-SE" sz="2800" b="0" dirty="0">
                <a:latin typeface="+mn-lt"/>
                <a:cs typeface="Arial"/>
              </a:rPr>
              <a:t>– Utvärdera åtgärder/stöd</a:t>
            </a:r>
            <a:br>
              <a:rPr lang="sv-SE" sz="2800" b="0" dirty="0">
                <a:latin typeface="+mn-lt"/>
              </a:rPr>
            </a:br>
            <a:br>
              <a:rPr lang="sv-SE" sz="2800" b="0" dirty="0">
                <a:latin typeface="+mn-lt"/>
              </a:rPr>
            </a:br>
            <a:endParaRPr lang="sv-SE" dirty="0"/>
          </a:p>
        </p:txBody>
      </p:sp>
      <p:pic>
        <p:nvPicPr>
          <p:cNvPr id="7" name="Platshållare för innehåll 6">
            <a:extLst>
              <a:ext uri="{FF2B5EF4-FFF2-40B4-BE49-F238E27FC236}">
                <a16:creationId xmlns:a16="http://schemas.microsoft.com/office/drawing/2014/main" id="{DABB2402-408D-17EE-44FB-159AFF26D4F8}"/>
              </a:ext>
            </a:extLst>
          </p:cNvPr>
          <p:cNvPicPr>
            <a:picLocks noGrp="1" noChangeAspect="1"/>
          </p:cNvPicPr>
          <p:nvPr>
            <p:ph sz="half" idx="2"/>
          </p:nvPr>
        </p:nvPicPr>
        <p:blipFill>
          <a:blip r:embed="rId3"/>
          <a:stretch>
            <a:fillRect/>
          </a:stretch>
        </p:blipFill>
        <p:spPr>
          <a:xfrm>
            <a:off x="7369677" y="1646106"/>
            <a:ext cx="3804234" cy="3773751"/>
          </a:xfrm>
        </p:spPr>
      </p:pic>
    </p:spTree>
    <p:extLst>
      <p:ext uri="{BB962C8B-B14F-4D97-AF65-F5344CB8AC3E}">
        <p14:creationId xmlns:p14="http://schemas.microsoft.com/office/powerpoint/2010/main" val="68530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6619B4-BF7A-36A6-DFA7-33A5F754E706}"/>
              </a:ext>
            </a:extLst>
          </p:cNvPr>
          <p:cNvSpPr>
            <a:spLocks noGrp="1"/>
          </p:cNvSpPr>
          <p:nvPr>
            <p:ph type="title"/>
          </p:nvPr>
        </p:nvSpPr>
        <p:spPr/>
        <p:txBody>
          <a:bodyPr/>
          <a:lstStyle/>
          <a:p>
            <a:r>
              <a:rPr lang="sv-SE" sz="2800" dirty="0">
                <a:solidFill>
                  <a:schemeClr val="accent5"/>
                </a:solidFill>
                <a:latin typeface="+mn-lt"/>
                <a:cs typeface="Arial"/>
              </a:rPr>
              <a:t>LIA – Lärande i arbete</a:t>
            </a:r>
            <a:endParaRPr lang="sv-SE" dirty="0"/>
          </a:p>
        </p:txBody>
      </p:sp>
      <p:sp>
        <p:nvSpPr>
          <p:cNvPr id="3" name="Platshållare för innehåll 2">
            <a:extLst>
              <a:ext uri="{FF2B5EF4-FFF2-40B4-BE49-F238E27FC236}">
                <a16:creationId xmlns:a16="http://schemas.microsoft.com/office/drawing/2014/main" id="{2D25E818-F4C3-015A-712B-E461CCCF7C4B}"/>
              </a:ext>
            </a:extLst>
          </p:cNvPr>
          <p:cNvSpPr>
            <a:spLocks noGrp="1"/>
          </p:cNvSpPr>
          <p:nvPr>
            <p:ph idx="1"/>
          </p:nvPr>
        </p:nvSpPr>
        <p:spPr/>
        <p:txBody>
          <a:bodyPr/>
          <a:lstStyle/>
          <a:p>
            <a:r>
              <a:rPr lang="sv-SE" sz="2800" b="0" dirty="0">
                <a:latin typeface="+mn-lt"/>
              </a:rPr>
              <a:t>Eventuellt kan en ny kartläggning av behövas inför LIA. Vad blir skillnaden för den studerande under LIA? Vad behöver handledaren i sitt uppdrag?</a:t>
            </a:r>
            <a:br>
              <a:rPr lang="sv-SE" sz="2800" b="0" dirty="0">
                <a:latin typeface="+mn-lt"/>
              </a:rPr>
            </a:br>
            <a:br>
              <a:rPr lang="sv-SE" sz="3600" dirty="0">
                <a:latin typeface="+mn-lt"/>
              </a:rPr>
            </a:br>
            <a:r>
              <a:rPr lang="sv-SE" sz="2800" b="0" dirty="0">
                <a:latin typeface="+mn-lt"/>
              </a:rPr>
              <a:t>Vad behöver studerande före – under – efter?</a:t>
            </a:r>
            <a:br>
              <a:rPr lang="sv-SE" sz="2800" b="0" dirty="0">
                <a:latin typeface="+mn-lt"/>
              </a:rPr>
            </a:br>
            <a:r>
              <a:rPr lang="sv-SE" sz="2800" b="0" dirty="0">
                <a:latin typeface="+mn-lt"/>
              </a:rPr>
              <a:t>Vad behöver LIA-handledaren före – under – efter?</a:t>
            </a:r>
            <a:br>
              <a:rPr lang="sv-SE" sz="2800" b="0" dirty="0">
                <a:latin typeface="+mn-lt"/>
              </a:rPr>
            </a:br>
            <a:endParaRPr lang="sv-SE" dirty="0"/>
          </a:p>
        </p:txBody>
      </p:sp>
    </p:spTree>
    <p:extLst>
      <p:ext uri="{BB962C8B-B14F-4D97-AF65-F5344CB8AC3E}">
        <p14:creationId xmlns:p14="http://schemas.microsoft.com/office/powerpoint/2010/main" val="2389337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EAAD67-8E91-0013-7634-E20C9EBC557D}"/>
              </a:ext>
            </a:extLst>
          </p:cNvPr>
          <p:cNvSpPr>
            <a:spLocks noGrp="1"/>
          </p:cNvSpPr>
          <p:nvPr>
            <p:ph type="title"/>
          </p:nvPr>
        </p:nvSpPr>
        <p:spPr/>
        <p:txBody>
          <a:bodyPr>
            <a:normAutofit fontScale="90000"/>
          </a:bodyPr>
          <a:lstStyle/>
          <a:p>
            <a:r>
              <a:rPr lang="sv-SE" sz="3100" dirty="0">
                <a:solidFill>
                  <a:schemeClr val="accent5"/>
                </a:solidFill>
                <a:latin typeface="+mn-lt"/>
                <a:cs typeface="Arial"/>
              </a:rPr>
              <a:t>Reflektion </a:t>
            </a:r>
            <a:br>
              <a:rPr lang="sv-SE" sz="6000" dirty="0">
                <a:latin typeface="+mn-lt"/>
              </a:rPr>
            </a:br>
            <a:r>
              <a:rPr lang="sv-SE" sz="2200" b="0" dirty="0">
                <a:solidFill>
                  <a:schemeClr val="accent5"/>
                </a:solidFill>
                <a:latin typeface="+mn-lt"/>
                <a:cs typeface="Arial"/>
              </a:rPr>
              <a:t>Tänk på alla delar i de studerandes resa från början till slut</a:t>
            </a:r>
            <a:endParaRPr lang="sv-SE" sz="2200" dirty="0"/>
          </a:p>
        </p:txBody>
      </p:sp>
      <p:sp>
        <p:nvSpPr>
          <p:cNvPr id="3" name="Platshållare för innehåll 2">
            <a:extLst>
              <a:ext uri="{FF2B5EF4-FFF2-40B4-BE49-F238E27FC236}">
                <a16:creationId xmlns:a16="http://schemas.microsoft.com/office/drawing/2014/main" id="{DDA7D554-EF57-50BA-1C32-37BE5B10E37F}"/>
              </a:ext>
            </a:extLst>
          </p:cNvPr>
          <p:cNvSpPr>
            <a:spLocks noGrp="1"/>
          </p:cNvSpPr>
          <p:nvPr>
            <p:ph idx="1"/>
          </p:nvPr>
        </p:nvSpPr>
        <p:spPr>
          <a:xfrm>
            <a:off x="1384300" y="1076825"/>
            <a:ext cx="9423400" cy="5095373"/>
          </a:xfrm>
        </p:spPr>
        <p:txBody>
          <a:bodyPr/>
          <a:lstStyle/>
          <a:p>
            <a:r>
              <a:rPr lang="sv-SE" sz="2000" b="0" dirty="0">
                <a:latin typeface="+mn-lt"/>
                <a:cs typeface="Arial"/>
              </a:rPr>
              <a:t>- Vad får jag/vi syn på i kartläggningen? Om enskilda studerande? Om gruppen?</a:t>
            </a:r>
            <a:br>
              <a:rPr lang="sv-SE" sz="2000" dirty="0">
                <a:latin typeface="+mn-lt"/>
              </a:rPr>
            </a:br>
            <a:r>
              <a:rPr lang="sv-SE" sz="2000" b="0" dirty="0">
                <a:latin typeface="+mn-lt"/>
                <a:cs typeface="Arial"/>
              </a:rPr>
              <a:t>- Vad ser jag/vi fungerar för alla? </a:t>
            </a:r>
            <a:br>
              <a:rPr lang="sv-SE" sz="2000" b="0" dirty="0">
                <a:latin typeface="+mn-lt"/>
              </a:rPr>
            </a:br>
            <a:r>
              <a:rPr lang="sv-SE" sz="2000" b="0" dirty="0">
                <a:latin typeface="+mn-lt"/>
                <a:cs typeface="Arial"/>
              </a:rPr>
              <a:t>- Vad behöver jag för att hitta det som fungerar respektive utmanar?</a:t>
            </a:r>
            <a:br>
              <a:rPr lang="sv-SE" sz="2000" b="0" dirty="0">
                <a:latin typeface="+mn-lt"/>
              </a:rPr>
            </a:br>
            <a:br>
              <a:rPr lang="sv-SE" sz="2000" b="0" dirty="0">
                <a:latin typeface="+mn-lt"/>
              </a:rPr>
            </a:br>
            <a:r>
              <a:rPr lang="sv-SE" sz="2000" b="0" dirty="0">
                <a:latin typeface="+mn-lt"/>
                <a:cs typeface="Arial"/>
              </a:rPr>
              <a:t>– Reflektera kring undervisningen och när det inte funkar </a:t>
            </a:r>
            <a:br>
              <a:rPr lang="sv-SE" sz="2000" b="0" dirty="0">
                <a:latin typeface="+mn-lt"/>
              </a:rPr>
            </a:br>
            <a:r>
              <a:rPr lang="sv-SE" sz="2000" b="0" dirty="0">
                <a:latin typeface="+mn-lt"/>
                <a:cs typeface="Arial"/>
              </a:rPr>
              <a:t>- Var brukar det uppstå utmaningar? Hur vet jag det?</a:t>
            </a:r>
            <a:br>
              <a:rPr lang="sv-SE" sz="2000" b="0" dirty="0">
                <a:latin typeface="+mn-lt"/>
              </a:rPr>
            </a:br>
            <a:r>
              <a:rPr lang="sv-SE" sz="2000" b="0" dirty="0">
                <a:latin typeface="+mn-lt"/>
                <a:cs typeface="Arial"/>
              </a:rPr>
              <a:t>- Vad brukar fungera bra? </a:t>
            </a:r>
            <a:br>
              <a:rPr lang="sv-SE" sz="2000" b="0" dirty="0">
                <a:latin typeface="+mn-lt"/>
                <a:ea typeface="Calibri"/>
              </a:rPr>
            </a:br>
            <a:r>
              <a:rPr lang="sv-SE" sz="2000" b="0" dirty="0">
                <a:latin typeface="+mn-lt"/>
                <a:ea typeface="Calibri"/>
                <a:cs typeface="Arial"/>
              </a:rPr>
              <a:t>- Vad behöver jag/vi utveckla i vår undervisning?</a:t>
            </a:r>
            <a:br>
              <a:rPr lang="sv-SE" sz="2000" b="0" dirty="0">
                <a:latin typeface="+mn-lt"/>
              </a:rPr>
            </a:br>
            <a:br>
              <a:rPr lang="sv-SE" sz="2000" b="0" dirty="0">
                <a:latin typeface="+mn-lt"/>
                <a:cs typeface="Arial"/>
              </a:rPr>
            </a:br>
            <a:r>
              <a:rPr lang="sv-SE" sz="2000" b="0" dirty="0">
                <a:latin typeface="+mn-lt"/>
                <a:cs typeface="Arial"/>
              </a:rPr>
              <a:t>-  Avstämningar och återkopplingar under kursen för att stämma av lärandet och se om det går som jag tänkt</a:t>
            </a:r>
            <a:br>
              <a:rPr lang="sv-SE" sz="2000" b="0" dirty="0">
                <a:latin typeface="+mn-lt"/>
              </a:rPr>
            </a:br>
            <a:r>
              <a:rPr lang="sv-SE" sz="2000" b="0" dirty="0">
                <a:latin typeface="+mn-lt"/>
                <a:cs typeface="Arial"/>
              </a:rPr>
              <a:t>- Uppföljningar, avstämningar och återkopplingar under utbildningen för att stämma av lärandet och se om det går som jag tänkt</a:t>
            </a:r>
            <a:br>
              <a:rPr lang="sv-SE" sz="2000" b="0" dirty="0">
                <a:latin typeface="+mn-lt"/>
              </a:rPr>
            </a:br>
            <a:endParaRPr lang="sv-SE" sz="2000" dirty="0"/>
          </a:p>
        </p:txBody>
      </p:sp>
    </p:spTree>
    <p:extLst>
      <p:ext uri="{BB962C8B-B14F-4D97-AF65-F5344CB8AC3E}">
        <p14:creationId xmlns:p14="http://schemas.microsoft.com/office/powerpoint/2010/main" val="2964393980"/>
      </p:ext>
    </p:extLst>
  </p:cSld>
  <p:clrMapOvr>
    <a:masterClrMapping/>
  </p:clrMapOvr>
</p:sld>
</file>

<file path=ppt/theme/theme1.xml><?xml version="1.0" encoding="utf-8"?>
<a:theme xmlns:a="http://schemas.openxmlformats.org/drawingml/2006/main" name="Office-tema">
  <a:themeElements>
    <a:clrScheme name="MYH 2019">
      <a:dk1>
        <a:srgbClr val="000000"/>
      </a:dk1>
      <a:lt1>
        <a:srgbClr val="F4F1EB"/>
      </a:lt1>
      <a:dk2>
        <a:srgbClr val="1F497D"/>
      </a:dk2>
      <a:lt2>
        <a:srgbClr val="F2F2F2"/>
      </a:lt2>
      <a:accent1>
        <a:srgbClr val="4C638D"/>
      </a:accent1>
      <a:accent2>
        <a:srgbClr val="A3C5F2"/>
      </a:accent2>
      <a:accent3>
        <a:srgbClr val="233348"/>
      </a:accent3>
      <a:accent4>
        <a:srgbClr val="F4F1EB"/>
      </a:accent4>
      <a:accent5>
        <a:srgbClr val="F0DE96"/>
      </a:accent5>
      <a:accent6>
        <a:srgbClr val="F8EE5C"/>
      </a:accent6>
      <a:hlink>
        <a:srgbClr val="386DBD"/>
      </a:hlink>
      <a:folHlink>
        <a:srgbClr val="7D566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49EA602-915D-4ACB-855A-3D3F80EFB468}" vid="{87614711-8E89-4430-9035-814C9F9DCB9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20F7CA6EFF0E14F96216F4AA5D15E6A" ma:contentTypeVersion="6" ma:contentTypeDescription="Skapa ett nytt dokument." ma:contentTypeScope="" ma:versionID="2129fd1e35ffd3ca625f6f32f34fbef1">
  <xsd:schema xmlns:xsd="http://www.w3.org/2001/XMLSchema" xmlns:xs="http://www.w3.org/2001/XMLSchema" xmlns:p="http://schemas.microsoft.com/office/2006/metadata/properties" xmlns:ns2="3b92eddb-c2f3-419f-af13-a5aa74356176" xmlns:ns3="31f08ab8-a8f1-484e-aeab-b6f0af8e93da" targetNamespace="http://schemas.microsoft.com/office/2006/metadata/properties" ma:root="true" ma:fieldsID="006dbf45b0d442683d77b26a6cb2e197" ns2:_="" ns3:_="">
    <xsd:import namespace="3b92eddb-c2f3-419f-af13-a5aa74356176"/>
    <xsd:import namespace="31f08ab8-a8f1-484e-aeab-b6f0af8e93d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92eddb-c2f3-419f-af13-a5aa743561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f08ab8-a8f1-484e-aeab-b6f0af8e93d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978034-B39A-4F2D-95F6-3775B1575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92eddb-c2f3-419f-af13-a5aa74356176"/>
    <ds:schemaRef ds:uri="31f08ab8-a8f1-484e-aeab-b6f0af8e93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76EA89-394E-4C93-81CE-C038A8DD9869}">
  <ds:schemaRefs>
    <ds:schemaRef ds:uri="http://schemas.microsoft.com/sharepoint/v3/contenttype/forms"/>
  </ds:schemaRefs>
</ds:datastoreItem>
</file>

<file path=customXml/itemProps3.xml><?xml version="1.0" encoding="utf-8"?>
<ds:datastoreItem xmlns:ds="http://schemas.openxmlformats.org/officeDocument/2006/customXml" ds:itemID="{996CE9CE-016E-4E3A-AA27-6093251649BD}">
  <ds:schemaRefs>
    <ds:schemaRef ds:uri="http://schemas.microsoft.com/office/2006/documentManagement/types"/>
    <ds:schemaRef ds:uri="http://www.w3.org/XML/1998/namespace"/>
    <ds:schemaRef ds:uri="http://purl.org/dc/elements/1.1/"/>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9eab9145-6c50-43f6-819b-5cb92d38ad23"/>
  </ds:schemaRefs>
</ds:datastoreItem>
</file>

<file path=docProps/app.xml><?xml version="1.0" encoding="utf-8"?>
<Properties xmlns="http://schemas.openxmlformats.org/officeDocument/2006/extended-properties" xmlns:vt="http://schemas.openxmlformats.org/officeDocument/2006/docPropsVTypes">
  <Template>Myh_mall_ppt</Template>
  <TotalTime>12</TotalTime>
  <Words>611</Words>
  <Application>Microsoft Office PowerPoint</Application>
  <PresentationFormat>Bredbild</PresentationFormat>
  <Paragraphs>17</Paragraphs>
  <Slides>10</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10</vt:i4>
      </vt:variant>
    </vt:vector>
  </HeadingPairs>
  <TitlesOfParts>
    <vt:vector size="13" baseType="lpstr">
      <vt:lpstr>Arial</vt:lpstr>
      <vt:lpstr>Calibri</vt:lpstr>
      <vt:lpstr>Office-tema</vt:lpstr>
      <vt:lpstr>PowerPoint-presentation</vt:lpstr>
      <vt:lpstr>Kartläggning</vt:lpstr>
      <vt:lpstr>Varför kartlägga</vt:lpstr>
      <vt:lpstr>När kan man kartlägga?</vt:lpstr>
      <vt:lpstr>Exempel på kartläggande frågor</vt:lpstr>
      <vt:lpstr>Hur kan kartläggningen ge mig stöd att planera undervisningen för studerande som behöver stöd inom:</vt:lpstr>
      <vt:lpstr>Kartläggningens faser</vt:lpstr>
      <vt:lpstr>LIA – Lärande i arbete</vt:lpstr>
      <vt:lpstr>Reflektion  Tänk på alla delar i de studerandes resa från början till slut</vt:lpstr>
      <vt:lpstr>Tips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Carina Bolmefalk</dc:creator>
  <cp:lastModifiedBy>Linda Claesson</cp:lastModifiedBy>
  <cp:revision>2</cp:revision>
  <dcterms:created xsi:type="dcterms:W3CDTF">2024-12-10T07:06:45Z</dcterms:created>
  <dcterms:modified xsi:type="dcterms:W3CDTF">2024-12-16T10:59:30Z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0x010100920F7CA6EFF0E14F96216F4AA5D15E6A</vt:lpwstr>
  </property>
</Properties>
</file>