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handoutMasterIdLst>
    <p:handoutMasterId r:id="rId27"/>
  </p:handoutMasterIdLst>
  <p:sldIdLst>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62" r:id="rId20"/>
    <p:sldId id="275" r:id="rId21"/>
    <p:sldId id="276" r:id="rId22"/>
    <p:sldId id="277" r:id="rId23"/>
    <p:sldId id="278" r:id="rId24"/>
    <p:sldId id="279"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3348"/>
    <a:srgbClr val="FFFFFF"/>
    <a:srgbClr val="4C638D"/>
    <a:srgbClr val="F4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2299"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77A55A88-FF79-4C94-8470-CFA2F2BBAA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5B1F07EF-4C04-4A70-8944-46CF9023F88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63E972-A56F-4D03-BC85-6730285FB4E4}" type="datetimeFigureOut">
              <a:rPr lang="sv-SE" smtClean="0"/>
              <a:t>2024-12-16</a:t>
            </a:fld>
            <a:endParaRPr lang="sv-SE"/>
          </a:p>
        </p:txBody>
      </p:sp>
      <p:sp>
        <p:nvSpPr>
          <p:cNvPr id="4" name="Platshållare för sidfot 3">
            <a:extLst>
              <a:ext uri="{FF2B5EF4-FFF2-40B4-BE49-F238E27FC236}">
                <a16:creationId xmlns:a16="http://schemas.microsoft.com/office/drawing/2014/main" id="{F3FD34C1-C6AC-438D-AD4E-7E7F4A5BBC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47ABCC11-6648-46EC-9A85-72BAAF63674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0B3B1D-0BCD-45BF-830D-F780B3EFA492}" type="slidenum">
              <a:rPr lang="sv-SE" smtClean="0"/>
              <a:t>‹#›</a:t>
            </a:fld>
            <a:endParaRPr lang="sv-SE"/>
          </a:p>
        </p:txBody>
      </p:sp>
    </p:spTree>
    <p:extLst>
      <p:ext uri="{BB962C8B-B14F-4D97-AF65-F5344CB8AC3E}">
        <p14:creationId xmlns:p14="http://schemas.microsoft.com/office/powerpoint/2010/main" val="21315595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7.svg"/><Relationship Id="rId4" Type="http://schemas.openxmlformats.org/officeDocument/2006/relationships/image" Target="../media/image16.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C2415EA7-5A61-4401-8516-FC651D92205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21222" y="1457888"/>
            <a:ext cx="6916756" cy="3659187"/>
          </a:xfrm>
          <a:prstGeom prst="rect">
            <a:avLst/>
          </a:prstGeom>
        </p:spPr>
      </p:pic>
    </p:spTree>
    <p:extLst>
      <p:ext uri="{BB962C8B-B14F-4D97-AF65-F5344CB8AC3E}">
        <p14:creationId xmlns:p14="http://schemas.microsoft.com/office/powerpoint/2010/main" val="359054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FA1C5CB2-734E-492D-BB70-E2F65363916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12790" y="2410349"/>
            <a:ext cx="8766419" cy="1557020"/>
          </a:xfrm>
          <a:prstGeom prst="rect">
            <a:avLst/>
          </a:prstGeom>
        </p:spPr>
      </p:pic>
      <p:pic>
        <p:nvPicPr>
          <p:cNvPr id="11" name="Bild 10">
            <a:extLst>
              <a:ext uri="{FF2B5EF4-FFF2-40B4-BE49-F238E27FC236}">
                <a16:creationId xmlns:a16="http://schemas.microsoft.com/office/drawing/2014/main" id="{37D688FC-0A71-44B1-8434-9D0AAB369AB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206709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2" name="Rektangel 1">
            <a:extLst>
              <a:ext uri="{FF2B5EF4-FFF2-40B4-BE49-F238E27FC236}">
                <a16:creationId xmlns:a16="http://schemas.microsoft.com/office/drawing/2014/main" id="{DDE77F89-2F50-4E1A-A353-C76957C9E834}"/>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72CA01A0-A2BF-487A-BED0-8E45834526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11" name="Title 1">
            <a:extLst>
              <a:ext uri="{FF2B5EF4-FFF2-40B4-BE49-F238E27FC236}">
                <a16:creationId xmlns:a16="http://schemas.microsoft.com/office/drawing/2014/main" id="{1F39470D-22A4-413E-A338-5BDEF7FFB503}"/>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363174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53D3E4B1-83AB-4CAE-9B84-21D668297EB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CDA7DAAB-63F9-4C62-8323-6BB8178E4FF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11" name="Title 1">
            <a:extLst>
              <a:ext uri="{FF2B5EF4-FFF2-40B4-BE49-F238E27FC236}">
                <a16:creationId xmlns:a16="http://schemas.microsoft.com/office/drawing/2014/main" id="{8DEE486A-01D8-4C7E-8674-9E03092A3982}"/>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558192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F71F0A5-CB37-4F1F-B2C4-DA7905438B11}"/>
              </a:ext>
            </a:extLst>
          </p:cNvPr>
          <p:cNvSpPr>
            <a:spLocks noGrp="1"/>
          </p:cNvSpPr>
          <p:nvPr>
            <p:ph type="dt" sz="half" idx="10"/>
          </p:nvPr>
        </p:nvSpPr>
        <p:spPr/>
        <p:txBody>
          <a:bodyPr/>
          <a:lstStyle/>
          <a:p>
            <a:r>
              <a:rPr lang="en-US"/>
              <a:t>2019-10-24</a:t>
            </a:r>
            <a:endParaRPr lang="en-US" dirty="0"/>
          </a:p>
        </p:txBody>
      </p:sp>
      <p:sp>
        <p:nvSpPr>
          <p:cNvPr id="4" name="Platshållare för bildnummer 3">
            <a:extLst>
              <a:ext uri="{FF2B5EF4-FFF2-40B4-BE49-F238E27FC236}">
                <a16:creationId xmlns:a16="http://schemas.microsoft.com/office/drawing/2014/main" id="{1B431515-D033-4664-858F-08181CF00704}"/>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7" name="Rektangel 6">
            <a:extLst>
              <a:ext uri="{FF2B5EF4-FFF2-40B4-BE49-F238E27FC236}">
                <a16:creationId xmlns:a16="http://schemas.microsoft.com/office/drawing/2014/main" id="{B15824D1-AA6A-4A4C-ABDA-8DA045FA8322}"/>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A615F1DF-C331-488A-9027-BC415857657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37628" y="150827"/>
            <a:ext cx="2229581" cy="396000"/>
          </a:xfrm>
          <a:prstGeom prst="rect">
            <a:avLst/>
          </a:prstGeom>
        </p:spPr>
      </p:pic>
      <p:sp>
        <p:nvSpPr>
          <p:cNvPr id="9" name="Title 1">
            <a:extLst>
              <a:ext uri="{FF2B5EF4-FFF2-40B4-BE49-F238E27FC236}">
                <a16:creationId xmlns:a16="http://schemas.microsoft.com/office/drawing/2014/main" id="{EB77C7AB-F594-4FEE-A539-9B11AAF3E014}"/>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589827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553623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1" name="Bild 10">
            <a:extLst>
              <a:ext uri="{FF2B5EF4-FFF2-40B4-BE49-F238E27FC236}">
                <a16:creationId xmlns:a16="http://schemas.microsoft.com/office/drawing/2014/main" id="{37D688FC-0A71-44B1-8434-9D0AAB369A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5" name="Picture 4" descr="A black background with white text&#10;&#10;Description automatically generated">
            <a:extLst>
              <a:ext uri="{FF2B5EF4-FFF2-40B4-BE49-F238E27FC236}">
                <a16:creationId xmlns:a16="http://schemas.microsoft.com/office/drawing/2014/main" id="{ED566160-3962-C3AC-BEBA-2DA2C04A0EA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189162" y="1782346"/>
            <a:ext cx="7784754" cy="2822611"/>
          </a:xfrm>
          <a:prstGeom prst="rect">
            <a:avLst/>
          </a:prstGeom>
        </p:spPr>
      </p:pic>
    </p:spTree>
    <p:extLst>
      <p:ext uri="{BB962C8B-B14F-4D97-AF65-F5344CB8AC3E}">
        <p14:creationId xmlns:p14="http://schemas.microsoft.com/office/powerpoint/2010/main" val="1755432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2" name="Rektangel 1">
            <a:extLst>
              <a:ext uri="{FF2B5EF4-FFF2-40B4-BE49-F238E27FC236}">
                <a16:creationId xmlns:a16="http://schemas.microsoft.com/office/drawing/2014/main" id="{DDE77F89-2F50-4E1A-A353-C76957C9E834}"/>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1F39470D-22A4-413E-A338-5BDEF7FFB503}"/>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5" name="Picture 4" descr="A black background with white text&#10;&#10;Description automatically generated">
            <a:extLst>
              <a:ext uri="{FF2B5EF4-FFF2-40B4-BE49-F238E27FC236}">
                <a16:creationId xmlns:a16="http://schemas.microsoft.com/office/drawing/2014/main" id="{1F6D0EB1-2963-7EA7-236C-EFFC6348BA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1959023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53D3E4B1-83AB-4CAE-9B84-21D668297EB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8DEE486A-01D8-4C7E-8674-9E03092A3982}"/>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2" name="Picture 1" descr="A black background with white text&#10;&#10;Description automatically generated">
            <a:extLst>
              <a:ext uri="{FF2B5EF4-FFF2-40B4-BE49-F238E27FC236}">
                <a16:creationId xmlns:a16="http://schemas.microsoft.com/office/drawing/2014/main" id="{9B6538A0-2052-FB7B-EF80-01A20CBD88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2607247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0F71F0A5-CB37-4F1F-B2C4-DA7905438B11}"/>
              </a:ext>
            </a:extLst>
          </p:cNvPr>
          <p:cNvSpPr>
            <a:spLocks noGrp="1"/>
          </p:cNvSpPr>
          <p:nvPr>
            <p:ph type="dt" sz="half" idx="10"/>
          </p:nvPr>
        </p:nvSpPr>
        <p:spPr/>
        <p:txBody>
          <a:bodyPr/>
          <a:lstStyle/>
          <a:p>
            <a:r>
              <a:rPr lang="en-US"/>
              <a:t>2019-10-24</a:t>
            </a:r>
            <a:endParaRPr lang="en-US" dirty="0"/>
          </a:p>
        </p:txBody>
      </p:sp>
      <p:sp>
        <p:nvSpPr>
          <p:cNvPr id="4" name="Platshållare för bildnummer 3">
            <a:extLst>
              <a:ext uri="{FF2B5EF4-FFF2-40B4-BE49-F238E27FC236}">
                <a16:creationId xmlns:a16="http://schemas.microsoft.com/office/drawing/2014/main" id="{1B431515-D033-4664-858F-08181CF00704}"/>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7" name="Rektangel 6">
            <a:extLst>
              <a:ext uri="{FF2B5EF4-FFF2-40B4-BE49-F238E27FC236}">
                <a16:creationId xmlns:a16="http://schemas.microsoft.com/office/drawing/2014/main" id="{B15824D1-AA6A-4A4C-ABDA-8DA045FA8322}"/>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Title 1">
            <a:extLst>
              <a:ext uri="{FF2B5EF4-FFF2-40B4-BE49-F238E27FC236}">
                <a16:creationId xmlns:a16="http://schemas.microsoft.com/office/drawing/2014/main" id="{EB77C7AB-F594-4FEE-A539-9B11AAF3E014}"/>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pic>
        <p:nvPicPr>
          <p:cNvPr id="2" name="Picture 1" descr="A black background with white text&#10;&#10;Description automatically generated">
            <a:extLst>
              <a:ext uri="{FF2B5EF4-FFF2-40B4-BE49-F238E27FC236}">
                <a16:creationId xmlns:a16="http://schemas.microsoft.com/office/drawing/2014/main" id="{85613829-B183-EC24-B390-4E01BC2B28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5155" y="150828"/>
            <a:ext cx="1423140" cy="391690"/>
          </a:xfrm>
          <a:prstGeom prst="rect">
            <a:avLst/>
          </a:prstGeom>
        </p:spPr>
      </p:pic>
    </p:spTree>
    <p:extLst>
      <p:ext uri="{BB962C8B-B14F-4D97-AF65-F5344CB8AC3E}">
        <p14:creationId xmlns:p14="http://schemas.microsoft.com/office/powerpoint/2010/main" val="2186108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B609D8EC-D6A2-4FE3-B748-7C72E977074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36177" y="2162096"/>
            <a:ext cx="7919645" cy="2016577"/>
          </a:xfrm>
          <a:prstGeom prst="rect">
            <a:avLst/>
          </a:prstGeom>
        </p:spPr>
      </p:pic>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925060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7FB7396D-DCAD-4DAE-B8AD-C7DDCDD036A9}"/>
              </a:ext>
            </a:extLst>
          </p:cNvPr>
          <p:cNvSpPr/>
          <p:nvPr userDrawn="1"/>
        </p:nvSpPr>
        <p:spPr>
          <a:xfrm>
            <a:off x="3311"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ektangel 6">
            <a:extLst>
              <a:ext uri="{FF2B5EF4-FFF2-40B4-BE49-F238E27FC236}">
                <a16:creationId xmlns:a16="http://schemas.microsoft.com/office/drawing/2014/main" id="{D018AC7B-1C19-494D-BB1B-6676EC5A4E6A}"/>
              </a:ext>
            </a:extLst>
          </p:cNvPr>
          <p:cNvSpPr/>
          <p:nvPr userDrawn="1"/>
        </p:nvSpPr>
        <p:spPr>
          <a:xfrm>
            <a:off x="0" y="4678219"/>
            <a:ext cx="12192000" cy="1357873"/>
          </a:xfrm>
          <a:prstGeom prst="rect">
            <a:avLst/>
          </a:prstGeom>
          <a:solidFill>
            <a:srgbClr val="2333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D539F9BD-9A07-4344-B635-66B1B8726C0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32548" y="5002555"/>
            <a:ext cx="1340559" cy="709200"/>
          </a:xfrm>
          <a:prstGeom prst="rect">
            <a:avLst/>
          </a:prstGeom>
        </p:spPr>
      </p:pic>
      <p:sp>
        <p:nvSpPr>
          <p:cNvPr id="2" name="Title 1"/>
          <p:cNvSpPr>
            <a:spLocks noGrp="1"/>
          </p:cNvSpPr>
          <p:nvPr>
            <p:ph type="ctrTitle"/>
          </p:nvPr>
        </p:nvSpPr>
        <p:spPr>
          <a:xfrm>
            <a:off x="1285875" y="1651071"/>
            <a:ext cx="9144000" cy="1057419"/>
          </a:xfrm>
          <a:noFill/>
        </p:spPr>
        <p:txBody>
          <a:bodyPr lIns="0" rIns="252000" anchor="ctr"/>
          <a:lstStyle>
            <a:lvl1pPr algn="ctr">
              <a:defRPr sz="6000">
                <a:solidFill>
                  <a:schemeClr val="bg1"/>
                </a:solidFill>
                <a:latin typeface="Arial" panose="020B0604020202020204" pitchFamily="34" charset="0"/>
                <a:cs typeface="Arial" panose="020B0604020202020204" pitchFamily="34" charset="0"/>
              </a:defRPr>
            </a:lvl1pPr>
          </a:lstStyle>
          <a:p>
            <a:r>
              <a:rPr lang="sv-SE"/>
              <a:t>Klicka här för att ändra mall för rubrikformat</a:t>
            </a:r>
            <a:endParaRPr lang="en-US" dirty="0"/>
          </a:p>
        </p:txBody>
      </p:sp>
      <p:sp>
        <p:nvSpPr>
          <p:cNvPr id="3" name="Subtitle 2"/>
          <p:cNvSpPr>
            <a:spLocks noGrp="1"/>
          </p:cNvSpPr>
          <p:nvPr>
            <p:ph type="subTitle" idx="1" hasCustomPrompt="1"/>
          </p:nvPr>
        </p:nvSpPr>
        <p:spPr>
          <a:xfrm>
            <a:off x="631384" y="4747532"/>
            <a:ext cx="9182271" cy="1202835"/>
          </a:xfrm>
        </p:spPr>
        <p:txBody>
          <a:bodyPr>
            <a:noAutofit/>
          </a:bodyPr>
          <a:lstStyle>
            <a:lvl1pPr marL="0" indent="0" algn="l">
              <a:lnSpc>
                <a:spcPct val="100000"/>
              </a:lnSpc>
              <a:spcBef>
                <a:spcPts val="0"/>
              </a:spcBef>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Enhet för </a:t>
            </a:r>
            <a:br>
              <a:rPr lang="sv-SE" dirty="0"/>
            </a:br>
            <a:r>
              <a:rPr lang="sv-SE" dirty="0"/>
              <a:t>Typ av presentation och/eller ort och datum</a:t>
            </a:r>
          </a:p>
          <a:p>
            <a:r>
              <a:rPr lang="sv-SE" dirty="0"/>
              <a:t>Namn</a:t>
            </a:r>
          </a:p>
          <a:p>
            <a:endParaRPr lang="en-US" dirty="0"/>
          </a:p>
        </p:txBody>
      </p:sp>
    </p:spTree>
    <p:extLst>
      <p:ext uri="{BB962C8B-B14F-4D97-AF65-F5344CB8AC3E}">
        <p14:creationId xmlns:p14="http://schemas.microsoft.com/office/powerpoint/2010/main" val="2345779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10" name="Rektangel 9">
            <a:extLst>
              <a:ext uri="{FF2B5EF4-FFF2-40B4-BE49-F238E27FC236}">
                <a16:creationId xmlns:a16="http://schemas.microsoft.com/office/drawing/2014/main" id="{270859D1-85FF-41FD-A18F-151D77340315}"/>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F0389F-BA9F-4946-BD12-DACE101987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1" name="Title 1">
            <a:extLst>
              <a:ext uri="{FF2B5EF4-FFF2-40B4-BE49-F238E27FC236}">
                <a16:creationId xmlns:a16="http://schemas.microsoft.com/office/drawing/2014/main" id="{35972A32-3F22-4057-BBFE-AD1002186FA6}"/>
              </a:ext>
            </a:extLst>
          </p:cNvPr>
          <p:cNvSpPr>
            <a:spLocks noGrp="1"/>
          </p:cNvSpPr>
          <p:nvPr>
            <p:ph type="title"/>
          </p:nvPr>
        </p:nvSpPr>
        <p:spPr>
          <a:xfrm>
            <a:off x="0" y="6154"/>
            <a:ext cx="9173497" cy="720000"/>
          </a:xfrm>
          <a:noFill/>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720778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60E82E08-F7FF-4F72-B362-7D1708890B1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F0635B78-F652-4238-924E-2E81271DE1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1" name="Title 1">
            <a:extLst>
              <a:ext uri="{FF2B5EF4-FFF2-40B4-BE49-F238E27FC236}">
                <a16:creationId xmlns:a16="http://schemas.microsoft.com/office/drawing/2014/main" id="{BFEE5C2A-3EFB-479F-B11A-624BDA3BEC4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2399823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6E08001E-3677-4CAB-B7DE-B9F7A178956D}"/>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E5BE1D33-77F0-4176-92BC-9E72896F6C6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0995" y="144303"/>
            <a:ext cx="1696581" cy="432000"/>
          </a:xfrm>
          <a:prstGeom prst="rect">
            <a:avLst/>
          </a:prstGeom>
        </p:spPr>
      </p:pic>
      <p:sp>
        <p:nvSpPr>
          <p:cNvPr id="10" name="Title 1">
            <a:extLst>
              <a:ext uri="{FF2B5EF4-FFF2-40B4-BE49-F238E27FC236}">
                <a16:creationId xmlns:a16="http://schemas.microsoft.com/office/drawing/2014/main" id="{6686D82F-1F47-4408-937C-4C8BAAE54482}"/>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40649220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 7">
            <a:extLst>
              <a:ext uri="{FF2B5EF4-FFF2-40B4-BE49-F238E27FC236}">
                <a16:creationId xmlns:a16="http://schemas.microsoft.com/office/drawing/2014/main" id="{3F3123A3-AF9D-4056-B3ED-5D6C4D876B2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9" name="Bild 8">
            <a:extLst>
              <a:ext uri="{FF2B5EF4-FFF2-40B4-BE49-F238E27FC236}">
                <a16:creationId xmlns:a16="http://schemas.microsoft.com/office/drawing/2014/main" id="{383317E8-210D-420A-9E18-8FB614540B0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293476" y="2326403"/>
            <a:ext cx="7605048" cy="1706433"/>
          </a:xfrm>
          <a:prstGeom prst="rect">
            <a:avLst/>
          </a:prstGeom>
        </p:spPr>
      </p:pic>
    </p:spTree>
    <p:extLst>
      <p:ext uri="{BB962C8B-B14F-4D97-AF65-F5344CB8AC3E}">
        <p14:creationId xmlns:p14="http://schemas.microsoft.com/office/powerpoint/2010/main" val="2218883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9" name="Rektangel 8">
            <a:extLst>
              <a:ext uri="{FF2B5EF4-FFF2-40B4-BE49-F238E27FC236}">
                <a16:creationId xmlns:a16="http://schemas.microsoft.com/office/drawing/2014/main" id="{3A0C9F0B-7915-4767-923E-FDA7618DD2B0}"/>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Title 1">
            <a:extLst>
              <a:ext uri="{FF2B5EF4-FFF2-40B4-BE49-F238E27FC236}">
                <a16:creationId xmlns:a16="http://schemas.microsoft.com/office/drawing/2014/main" id="{36BBD127-5F4A-46DA-9FE8-B8BF8D666806}"/>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6" name="Bild 5">
            <a:extLst>
              <a:ext uri="{FF2B5EF4-FFF2-40B4-BE49-F238E27FC236}">
                <a16:creationId xmlns:a16="http://schemas.microsoft.com/office/drawing/2014/main" id="{5D8FFD6D-432E-449B-953D-D61F930C012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Tree>
    <p:extLst>
      <p:ext uri="{BB962C8B-B14F-4D97-AF65-F5344CB8AC3E}">
        <p14:creationId xmlns:p14="http://schemas.microsoft.com/office/powerpoint/2010/main" val="4571971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vl4pPr>
              <a:lnSpc>
                <a:spcPct val="100000"/>
              </a:lnSpc>
              <a:spcBef>
                <a:spcPts val="1000"/>
              </a:spcBef>
              <a:spcAft>
                <a:spcPts val="600"/>
              </a:spcAft>
              <a:defRPr/>
            </a:lvl4pPr>
            <a:lvl5pPr>
              <a:lnSpc>
                <a:spcPct val="100000"/>
              </a:lnSpc>
              <a:spcBef>
                <a:spcPts val="1000"/>
              </a:spcBef>
              <a:spcAft>
                <a:spcPts val="600"/>
              </a:spcAft>
              <a:defRPr/>
            </a:lvl5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vl4pPr>
              <a:lnSpc>
                <a:spcPct val="100000"/>
              </a:lnSpc>
              <a:spcBef>
                <a:spcPts val="1000"/>
              </a:spcBef>
              <a:spcAft>
                <a:spcPts val="600"/>
              </a:spcAft>
              <a:defRPr/>
            </a:lvl4pPr>
            <a:lvl5pPr>
              <a:lnSpc>
                <a:spcPct val="100000"/>
              </a:lnSpc>
              <a:spcBef>
                <a:spcPts val="1000"/>
              </a:spcBef>
              <a:spcAft>
                <a:spcPts val="600"/>
              </a:spcAft>
              <a:defRPr/>
            </a:lvl5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1B4CCCB0-B56E-402E-92EB-DB682856032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4C09453C-B779-466E-8D2B-6A13341ABE8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
        <p:nvSpPr>
          <p:cNvPr id="10" name="Title 1">
            <a:extLst>
              <a:ext uri="{FF2B5EF4-FFF2-40B4-BE49-F238E27FC236}">
                <a16:creationId xmlns:a16="http://schemas.microsoft.com/office/drawing/2014/main" id="{F3F8BA60-DB5B-4DAB-A5D7-D8EBE622412C}"/>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280526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86A38058-0F6C-4A12-BB38-4D9CE84DFA1E}"/>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22B2C1D7-9762-49EA-9D4E-C9C3F037035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64807" y="171471"/>
            <a:ext cx="1611898" cy="361681"/>
          </a:xfrm>
          <a:prstGeom prst="rect">
            <a:avLst/>
          </a:prstGeom>
        </p:spPr>
      </p:pic>
      <p:sp>
        <p:nvSpPr>
          <p:cNvPr id="10" name="Title 1">
            <a:extLst>
              <a:ext uri="{FF2B5EF4-FFF2-40B4-BE49-F238E27FC236}">
                <a16:creationId xmlns:a16="http://schemas.microsoft.com/office/drawing/2014/main" id="{016F6400-5915-4EE6-ACF5-A42308E046E3}"/>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32740183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3" name="Bildobjekt 2" descr="En bild som visar text, skärmbild, Teckensnitt, logotyp&#10;&#10;Automatiskt genererad beskrivning">
            <a:extLst>
              <a:ext uri="{FF2B5EF4-FFF2-40B4-BE49-F238E27FC236}">
                <a16:creationId xmlns:a16="http://schemas.microsoft.com/office/drawing/2014/main" id="{FE6F4320-2C43-AB01-A9B4-871BBC22FC8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906663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9" name="Rektangel 8">
            <a:extLst>
              <a:ext uri="{FF2B5EF4-FFF2-40B4-BE49-F238E27FC236}">
                <a16:creationId xmlns:a16="http://schemas.microsoft.com/office/drawing/2014/main" id="{8A0077A0-6F49-450A-BE1F-BCE3250564E1}"/>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991C5D54-C0E3-4B22-A35D-EC261B84677F}"/>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2" name="Bild 1">
            <a:extLst>
              <a:ext uri="{FF2B5EF4-FFF2-40B4-BE49-F238E27FC236}">
                <a16:creationId xmlns:a16="http://schemas.microsoft.com/office/drawing/2014/main" id="{1DFE4001-F89C-D68A-B9F9-FAF1D77B5D6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13302420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Rektangel 8">
            <a:extLst>
              <a:ext uri="{FF2B5EF4-FFF2-40B4-BE49-F238E27FC236}">
                <a16:creationId xmlns:a16="http://schemas.microsoft.com/office/drawing/2014/main" id="{7BF8B9B9-DF06-4A4F-9FA3-F8A32CB9EDF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itle 1">
            <a:extLst>
              <a:ext uri="{FF2B5EF4-FFF2-40B4-BE49-F238E27FC236}">
                <a16:creationId xmlns:a16="http://schemas.microsoft.com/office/drawing/2014/main" id="{994EEF28-B936-436D-BEC9-41EAE94048C3}"/>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7" name="Bild 6">
            <a:extLst>
              <a:ext uri="{FF2B5EF4-FFF2-40B4-BE49-F238E27FC236}">
                <a16:creationId xmlns:a16="http://schemas.microsoft.com/office/drawing/2014/main" id="{F6C02D25-9ED4-6CE0-BC26-A901D9B597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2159463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MYH2019">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732171" y="1356577"/>
            <a:ext cx="9423400" cy="4351338"/>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8382975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Rektangel 6">
            <a:extLst>
              <a:ext uri="{FF2B5EF4-FFF2-40B4-BE49-F238E27FC236}">
                <a16:creationId xmlns:a16="http://schemas.microsoft.com/office/drawing/2014/main" id="{971AE36A-73B5-42AE-A2C5-88156FC1B647}"/>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Title 1">
            <a:extLst>
              <a:ext uri="{FF2B5EF4-FFF2-40B4-BE49-F238E27FC236}">
                <a16:creationId xmlns:a16="http://schemas.microsoft.com/office/drawing/2014/main" id="{3A07152C-101C-4904-83E7-F8F8C6ED4C7E}"/>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pic>
        <p:nvPicPr>
          <p:cNvPr id="4" name="Bild 3">
            <a:extLst>
              <a:ext uri="{FF2B5EF4-FFF2-40B4-BE49-F238E27FC236}">
                <a16:creationId xmlns:a16="http://schemas.microsoft.com/office/drawing/2014/main" id="{30AC94A8-2FE2-5B18-B31C-DBB170DFCA4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20216" y="116988"/>
            <a:ext cx="1552206" cy="486629"/>
          </a:xfrm>
          <a:prstGeom prst="rect">
            <a:avLst/>
          </a:prstGeom>
        </p:spPr>
      </p:pic>
    </p:spTree>
    <p:extLst>
      <p:ext uri="{BB962C8B-B14F-4D97-AF65-F5344CB8AC3E}">
        <p14:creationId xmlns:p14="http://schemas.microsoft.com/office/powerpoint/2010/main" val="3593353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7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pic>
        <p:nvPicPr>
          <p:cNvPr id="5" name="Bild 4">
            <a:extLst>
              <a:ext uri="{FF2B5EF4-FFF2-40B4-BE49-F238E27FC236}">
                <a16:creationId xmlns:a16="http://schemas.microsoft.com/office/drawing/2014/main" id="{B850C954-8560-4B89-92E5-DD6C7226A79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036000" y="2654650"/>
            <a:ext cx="6120000" cy="1253142"/>
          </a:xfrm>
          <a:prstGeom prst="rect">
            <a:avLst/>
          </a:prstGeom>
        </p:spPr>
      </p:pic>
    </p:spTree>
    <p:extLst>
      <p:ext uri="{BB962C8B-B14F-4D97-AF65-F5344CB8AC3E}">
        <p14:creationId xmlns:p14="http://schemas.microsoft.com/office/powerpoint/2010/main" val="34157287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7_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171" y="1356577"/>
            <a:ext cx="94234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10" name="Rektangel 9">
            <a:extLst>
              <a:ext uri="{FF2B5EF4-FFF2-40B4-BE49-F238E27FC236}">
                <a16:creationId xmlns:a16="http://schemas.microsoft.com/office/drawing/2014/main" id="{D1F74581-B875-4049-B521-C00CFF70FDA8}"/>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086ADBE-690C-4C48-8E5A-BCE6044AAB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1" name="Title 1">
            <a:extLst>
              <a:ext uri="{FF2B5EF4-FFF2-40B4-BE49-F238E27FC236}">
                <a16:creationId xmlns:a16="http://schemas.microsoft.com/office/drawing/2014/main" id="{B607530C-C00D-4E57-AA3B-7EDEAAE9F9DB}"/>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15660552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9_Två dela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29344"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286FF076-7E82-4249-872E-4FF0B8BD77EC}"/>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0" name="Bild 9">
            <a:extLst>
              <a:ext uri="{FF2B5EF4-FFF2-40B4-BE49-F238E27FC236}">
                <a16:creationId xmlns:a16="http://schemas.microsoft.com/office/drawing/2014/main" id="{9EFE772D-C813-41FF-803E-F95C24244E7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1" name="Title 1">
            <a:extLst>
              <a:ext uri="{FF2B5EF4-FFF2-40B4-BE49-F238E27FC236}">
                <a16:creationId xmlns:a16="http://schemas.microsoft.com/office/drawing/2014/main" id="{46D7D555-201A-414A-A069-09B7F9690B29}"/>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3783639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0_Två delar">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EE4F5E70-C4A0-435D-8D83-7A3668984BB6}"/>
              </a:ext>
            </a:extLst>
          </p:cNvPr>
          <p:cNvSpPr/>
          <p:nvPr userDrawn="1"/>
        </p:nvSpPr>
        <p:spPr>
          <a:xfrm>
            <a:off x="0" y="303"/>
            <a:ext cx="12192000" cy="7200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2194B662-8AE9-43D3-84FD-E2CD3BE4911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10178" y="212917"/>
            <a:ext cx="1620000" cy="331715"/>
          </a:xfrm>
          <a:prstGeom prst="rect">
            <a:avLst/>
          </a:prstGeom>
        </p:spPr>
      </p:pic>
      <p:sp>
        <p:nvSpPr>
          <p:cNvPr id="10" name="Title 1">
            <a:extLst>
              <a:ext uri="{FF2B5EF4-FFF2-40B4-BE49-F238E27FC236}">
                <a16:creationId xmlns:a16="http://schemas.microsoft.com/office/drawing/2014/main" id="{C7297FC4-6B60-4581-9BC2-B3622E04452E}"/>
              </a:ext>
            </a:extLst>
          </p:cNvPr>
          <p:cNvSpPr>
            <a:spLocks noGrp="1"/>
          </p:cNvSpPr>
          <p:nvPr>
            <p:ph type="title"/>
          </p:nvPr>
        </p:nvSpPr>
        <p:spPr>
          <a:xfrm>
            <a:off x="0" y="6154"/>
            <a:ext cx="9173497" cy="720000"/>
          </a:xfrm>
          <a:noFill/>
          <a:ln>
            <a:noFill/>
          </a:ln>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29356853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4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Title 1"/>
          <p:cNvSpPr>
            <a:spLocks noGrp="1"/>
          </p:cNvSpPr>
          <p:nvPr>
            <p:ph type="title"/>
          </p:nvPr>
        </p:nvSpPr>
        <p:spPr>
          <a:xfrm>
            <a:off x="831850" y="1709738"/>
            <a:ext cx="10515600" cy="2852737"/>
          </a:xfrm>
          <a:noFill/>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endParaRPr lang="sv-SE" dirty="0"/>
          </a:p>
        </p:txBody>
      </p:sp>
      <p:pic>
        <p:nvPicPr>
          <p:cNvPr id="8" name="Bild 7">
            <a:extLst>
              <a:ext uri="{FF2B5EF4-FFF2-40B4-BE49-F238E27FC236}">
                <a16:creationId xmlns:a16="http://schemas.microsoft.com/office/drawing/2014/main" id="{6E14B23D-1D0E-4F5D-9EF4-9F9495E0FD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16184533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Title 1"/>
          <p:cNvSpPr>
            <a:spLocks noGrp="1"/>
          </p:cNvSpPr>
          <p:nvPr>
            <p:ph type="title"/>
          </p:nvPr>
        </p:nvSpPr>
        <p:spPr>
          <a:xfrm>
            <a:off x="985154" y="2551837"/>
            <a:ext cx="9525000" cy="1754326"/>
          </a:xfrm>
          <a:noFill/>
        </p:spPr>
        <p:txBody>
          <a:bodyPr wrap="square" anchor="ctr" anchorCtr="0">
            <a:normAutofit/>
          </a:bodyPr>
          <a:lstStyle>
            <a:lvl1pPr algn="ctr">
              <a:defRPr sz="6000"/>
            </a:lvl1pPr>
          </a:lstStyle>
          <a:p>
            <a:r>
              <a:rPr lang="sv-SE"/>
              <a:t>Klicka här för att ändra mall för rubrikformat</a:t>
            </a:r>
            <a:endParaRPr lang="en-US" dirty="0"/>
          </a:p>
        </p:txBody>
      </p:sp>
      <p:pic>
        <p:nvPicPr>
          <p:cNvPr id="8" name="Bild 7">
            <a:extLst>
              <a:ext uri="{FF2B5EF4-FFF2-40B4-BE49-F238E27FC236}">
                <a16:creationId xmlns:a16="http://schemas.microsoft.com/office/drawing/2014/main" id="{6E14B23D-1D0E-4F5D-9EF4-9F9495E0FD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5737298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Rubrikbild">
    <p:bg>
      <p:bgPr>
        <a:gradFill>
          <a:gsLst>
            <a:gs pos="0">
              <a:srgbClr val="4C638D">
                <a:lumMod val="100000"/>
              </a:srgbClr>
            </a:gs>
            <a:gs pos="100000">
              <a:srgbClr val="233348"/>
            </a:gs>
          </a:gsLst>
          <a:lin ang="5400000" scaled="1"/>
        </a:gra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57CA9835-94A4-437C-8000-D34EBC3FA602}"/>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 name="Subtitle 2">
            <a:extLst>
              <a:ext uri="{FF2B5EF4-FFF2-40B4-BE49-F238E27FC236}">
                <a16:creationId xmlns:a16="http://schemas.microsoft.com/office/drawing/2014/main" id="{15887912-8560-4238-910C-F3020838EC9F}"/>
              </a:ext>
            </a:extLst>
          </p:cNvPr>
          <p:cNvSpPr>
            <a:spLocks noGrp="1"/>
          </p:cNvSpPr>
          <p:nvPr>
            <p:ph type="subTitle" idx="1" hasCustomPrompt="1"/>
          </p:nvPr>
        </p:nvSpPr>
        <p:spPr>
          <a:xfrm>
            <a:off x="4594430" y="3140527"/>
            <a:ext cx="3003139" cy="996043"/>
          </a:xfrm>
        </p:spPr>
        <p:txBody>
          <a:bodyPr>
            <a:noAutofit/>
          </a:bodyPr>
          <a:lstStyle>
            <a:lvl1pPr marL="0" indent="0" algn="ctr">
              <a:spcBef>
                <a:spcPts val="700"/>
              </a:spcBef>
              <a:buNone/>
              <a:defRPr sz="8800" b="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Tack!</a:t>
            </a:r>
            <a:endParaRPr lang="en-US" dirty="0"/>
          </a:p>
        </p:txBody>
      </p:sp>
      <p:pic>
        <p:nvPicPr>
          <p:cNvPr id="5" name="Bild 4">
            <a:extLst>
              <a:ext uri="{FF2B5EF4-FFF2-40B4-BE49-F238E27FC236}">
                <a16:creationId xmlns:a16="http://schemas.microsoft.com/office/drawing/2014/main" id="{3EFA590C-F53C-4169-A76C-9EB00E45FC5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
        <p:nvSpPr>
          <p:cNvPr id="6" name="Subtitle 2">
            <a:extLst>
              <a:ext uri="{FF2B5EF4-FFF2-40B4-BE49-F238E27FC236}">
                <a16:creationId xmlns:a16="http://schemas.microsoft.com/office/drawing/2014/main" id="{DF50A07F-592C-4E49-9E34-2058CBB42154}"/>
              </a:ext>
            </a:extLst>
          </p:cNvPr>
          <p:cNvSpPr txBox="1">
            <a:spLocks/>
          </p:cNvSpPr>
          <p:nvPr userDrawn="1"/>
        </p:nvSpPr>
        <p:spPr>
          <a:xfrm>
            <a:off x="3559956" y="4404730"/>
            <a:ext cx="5072085" cy="624472"/>
          </a:xfrm>
          <a:prstGeom prst="rect">
            <a:avLst/>
          </a:prstGeom>
        </p:spPr>
        <p:txBody>
          <a:bodyPr vert="horz" lIns="91440" tIns="45720" rIns="91440" bIns="45720" rtlCol="0">
            <a:noAutofit/>
          </a:bodyPr>
          <a:lstStyle>
            <a:lvl1pPr marL="0" indent="0" algn="ctr" defTabSz="914400" rtl="0" eaLnBrk="1" latinLnBrk="0" hangingPunct="1">
              <a:lnSpc>
                <a:spcPts val="3500"/>
              </a:lnSpc>
              <a:spcBef>
                <a:spcPts val="700"/>
              </a:spcBef>
              <a:buFont typeface="Arial" panose="020B0604020202020204" pitchFamily="34" charset="0"/>
              <a:buNone/>
              <a:defRPr sz="8800" b="0"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2800" dirty="0"/>
              <a:t>Besök oss gärna på myh.se</a:t>
            </a:r>
          </a:p>
        </p:txBody>
      </p:sp>
    </p:spTree>
    <p:extLst>
      <p:ext uri="{BB962C8B-B14F-4D97-AF65-F5344CB8AC3E}">
        <p14:creationId xmlns:p14="http://schemas.microsoft.com/office/powerpoint/2010/main" val="442379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729344" y="1356577"/>
            <a:ext cx="5181600" cy="4351338"/>
          </a:xfrm>
        </p:spPr>
        <p:txBody>
          <a:bodyPr/>
          <a:lstStyle>
            <a:lvl1pPr>
              <a:spcBef>
                <a:spcPts val="1000"/>
              </a:spcBef>
              <a:spcAft>
                <a:spcPts val="600"/>
              </a:spcAft>
              <a:defRPr/>
            </a:lvl1pPr>
            <a:lvl2pPr>
              <a:spcBef>
                <a:spcPts val="1000"/>
              </a:spcBef>
              <a:spcAft>
                <a:spcPts val="600"/>
              </a:spcAft>
              <a:defRPr/>
            </a:lvl2pPr>
            <a:lvl3pPr>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4" name="Content Placeholder 3"/>
          <p:cNvSpPr>
            <a:spLocks noGrp="1"/>
          </p:cNvSpPr>
          <p:nvPr>
            <p:ph sz="half" idx="2"/>
          </p:nvPr>
        </p:nvSpPr>
        <p:spPr>
          <a:xfrm>
            <a:off x="6281056" y="1356577"/>
            <a:ext cx="5181600" cy="4351338"/>
          </a:xfrm>
        </p:spPr>
        <p:txBody>
          <a:bodyPr/>
          <a:lstStyle>
            <a:lvl1pPr>
              <a:spcBef>
                <a:spcPts val="1000"/>
              </a:spcBef>
              <a:spcAft>
                <a:spcPts val="600"/>
              </a:spcAft>
              <a:defRPr/>
            </a:lvl1pPr>
            <a:lvl2pPr>
              <a:spcBef>
                <a:spcPts val="1000"/>
              </a:spcBef>
              <a:spcAft>
                <a:spcPts val="600"/>
              </a:spcAft>
              <a:defRPr/>
            </a:lvl2pPr>
            <a:lvl3pPr>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3023193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4" name="Content Placeholder 3"/>
          <p:cNvSpPr>
            <a:spLocks noGrp="1"/>
          </p:cNvSpPr>
          <p:nvPr>
            <p:ph sz="half" idx="2"/>
          </p:nvPr>
        </p:nvSpPr>
        <p:spPr>
          <a:xfrm>
            <a:off x="3505200" y="1363325"/>
            <a:ext cx="5181600" cy="4351338"/>
          </a:xfrm>
        </p:spPr>
        <p:txBody>
          <a:bodyPr/>
          <a:lstStyle>
            <a:lvl1pPr>
              <a:lnSpc>
                <a:spcPct val="100000"/>
              </a:lnSpc>
              <a:spcBef>
                <a:spcPts val="1000"/>
              </a:spcBef>
              <a:spcAft>
                <a:spcPts val="600"/>
              </a:spcAft>
              <a:defRPr/>
            </a:lvl1pPr>
          </a:lstStyle>
          <a:p>
            <a:pPr lvl="0"/>
            <a:r>
              <a:rPr lang="sv-SE"/>
              <a:t>Klicka här för att ändra format på bakgrundstexten</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sv-SE"/>
          </a:p>
        </p:txBody>
      </p:sp>
    </p:spTree>
    <p:extLst>
      <p:ext uri="{BB962C8B-B14F-4D97-AF65-F5344CB8AC3E}">
        <p14:creationId xmlns:p14="http://schemas.microsoft.com/office/powerpoint/2010/main" val="4197444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DEFF76CA-5B12-4123-A674-2A20319E3F3E}"/>
              </a:ext>
            </a:extLst>
          </p:cNvPr>
          <p:cNvSpPr/>
          <p:nvPr userDrawn="1"/>
        </p:nvSpPr>
        <p:spPr>
          <a:xfrm>
            <a:off x="0" y="0"/>
            <a:ext cx="12192000" cy="6858000"/>
          </a:xfrm>
          <a:prstGeom prst="rect">
            <a:avLst/>
          </a:prstGeom>
          <a:gradFill>
            <a:gsLst>
              <a:gs pos="0">
                <a:srgbClr val="4C638D">
                  <a:lumMod val="100000"/>
                </a:srgbClr>
              </a:gs>
              <a:gs pos="100000">
                <a:srgbClr val="233348"/>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Bild 8">
            <a:extLst>
              <a:ext uri="{FF2B5EF4-FFF2-40B4-BE49-F238E27FC236}">
                <a16:creationId xmlns:a16="http://schemas.microsoft.com/office/drawing/2014/main" id="{C1658A40-3503-4AB1-9FE1-F21A5DFBDDF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0000" y="5760000"/>
            <a:ext cx="1340559" cy="709200"/>
          </a:xfrm>
          <a:prstGeom prst="rect">
            <a:avLst/>
          </a:prstGeom>
        </p:spPr>
      </p:pic>
    </p:spTree>
    <p:extLst>
      <p:ext uri="{BB962C8B-B14F-4D97-AF65-F5344CB8AC3E}">
        <p14:creationId xmlns:p14="http://schemas.microsoft.com/office/powerpoint/2010/main" val="343048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838200" y="689711"/>
            <a:ext cx="9423400"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
        <p:nvSpPr>
          <p:cNvPr id="3" name="Content Placeholder 2"/>
          <p:cNvSpPr>
            <a:spLocks noGrp="1"/>
          </p:cNvSpPr>
          <p:nvPr>
            <p:ph idx="1"/>
          </p:nvPr>
        </p:nvSpPr>
        <p:spPr>
          <a:xfrm>
            <a:off x="838200" y="1717963"/>
            <a:ext cx="9423400" cy="4096255"/>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1154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729344" y="711481"/>
            <a:ext cx="10733312"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
        <p:nvSpPr>
          <p:cNvPr id="7" name="Platshållare för datum 6">
            <a:extLst>
              <a:ext uri="{FF2B5EF4-FFF2-40B4-BE49-F238E27FC236}">
                <a16:creationId xmlns:a16="http://schemas.microsoft.com/office/drawing/2014/main" id="{67856257-A929-4B08-8E52-6D3BBAAB029B}"/>
              </a:ext>
            </a:extLst>
          </p:cNvPr>
          <p:cNvSpPr>
            <a:spLocks noGrp="1"/>
          </p:cNvSpPr>
          <p:nvPr>
            <p:ph type="dt" sz="half" idx="10"/>
          </p:nvPr>
        </p:nvSpPr>
        <p:spPr/>
        <p:txBody>
          <a:bodyPr/>
          <a:lstStyle/>
          <a:p>
            <a:r>
              <a:rPr lang="en-US"/>
              <a:t>2019-10-24</a:t>
            </a:r>
            <a:endParaRPr lang="en-US" dirty="0"/>
          </a:p>
        </p:txBody>
      </p:sp>
      <p:sp>
        <p:nvSpPr>
          <p:cNvPr id="8" name="Platshållare för bildnummer 7">
            <a:extLst>
              <a:ext uri="{FF2B5EF4-FFF2-40B4-BE49-F238E27FC236}">
                <a16:creationId xmlns:a16="http://schemas.microsoft.com/office/drawing/2014/main" id="{BD60B80B-6376-4158-B0D8-9A2402C82FB7}"/>
              </a:ext>
            </a:extLst>
          </p:cNvPr>
          <p:cNvSpPr>
            <a:spLocks noGrp="1"/>
          </p:cNvSpPr>
          <p:nvPr>
            <p:ph type="sldNum" sz="quarter" idx="11"/>
          </p:nvPr>
        </p:nvSpPr>
        <p:spPr/>
        <p:txBody>
          <a:bodyPr/>
          <a:lstStyle/>
          <a:p>
            <a:fld id="{48F63A3B-78C7-47BE-AE5E-E10140E04643}" type="slidenum">
              <a:rPr lang="en-US" smtClean="0"/>
              <a:pPr/>
              <a:t>‹#›</a:t>
            </a:fld>
            <a:endParaRPr lang="en-US" dirty="0"/>
          </a:p>
        </p:txBody>
      </p:sp>
      <p:sp>
        <p:nvSpPr>
          <p:cNvPr id="6" name="Content Placeholder 2">
            <a:extLst>
              <a:ext uri="{FF2B5EF4-FFF2-40B4-BE49-F238E27FC236}">
                <a16:creationId xmlns:a16="http://schemas.microsoft.com/office/drawing/2014/main" id="{73E1DD7C-C7FA-46EE-8397-9AB1BC65B22F}"/>
              </a:ext>
            </a:extLst>
          </p:cNvPr>
          <p:cNvSpPr>
            <a:spLocks noGrp="1"/>
          </p:cNvSpPr>
          <p:nvPr>
            <p:ph sz="half" idx="1"/>
          </p:nvPr>
        </p:nvSpPr>
        <p:spPr>
          <a:xfrm>
            <a:off x="729344" y="1994331"/>
            <a:ext cx="5181600" cy="3600926"/>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
        <p:nvSpPr>
          <p:cNvPr id="9" name="Content Placeholder 3">
            <a:extLst>
              <a:ext uri="{FF2B5EF4-FFF2-40B4-BE49-F238E27FC236}">
                <a16:creationId xmlns:a16="http://schemas.microsoft.com/office/drawing/2014/main" id="{3E806EA6-8D2D-4674-A6A5-FF3F6D9B94A8}"/>
              </a:ext>
            </a:extLst>
          </p:cNvPr>
          <p:cNvSpPr>
            <a:spLocks noGrp="1"/>
          </p:cNvSpPr>
          <p:nvPr>
            <p:ph sz="half" idx="2"/>
          </p:nvPr>
        </p:nvSpPr>
        <p:spPr>
          <a:xfrm>
            <a:off x="6281056" y="1994331"/>
            <a:ext cx="5181600" cy="3600926"/>
          </a:xfrm>
        </p:spPr>
        <p:txBody>
          <a:bodyPr/>
          <a:lstStyle>
            <a:lvl1pPr>
              <a:lnSpc>
                <a:spcPct val="100000"/>
              </a:lnSpc>
              <a:spcBef>
                <a:spcPts val="1000"/>
              </a:spcBef>
              <a:spcAft>
                <a:spcPts val="600"/>
              </a:spcAft>
              <a:defRPr/>
            </a:lvl1pPr>
            <a:lvl2pPr>
              <a:lnSpc>
                <a:spcPct val="100000"/>
              </a:lnSpc>
              <a:spcBef>
                <a:spcPts val="1000"/>
              </a:spcBef>
              <a:spcAft>
                <a:spcPts val="600"/>
              </a:spcAft>
              <a:defRPr/>
            </a:lvl2pPr>
            <a:lvl3pPr>
              <a:lnSpc>
                <a:spcPct val="100000"/>
              </a:lnSpc>
              <a:spcBef>
                <a:spcPts val="1000"/>
              </a:spcBef>
              <a:spcAft>
                <a:spcPts val="600"/>
              </a:spcAft>
              <a:defRPr/>
            </a:lvl3pPr>
          </a:lstStyle>
          <a:p>
            <a:pPr lvl="0"/>
            <a:r>
              <a:rPr lang="sv-SE"/>
              <a:t>Klicka här för att ändra format på bakgrundstexten</a:t>
            </a:r>
          </a:p>
          <a:p>
            <a:pPr lvl="1"/>
            <a:r>
              <a:rPr lang="sv-SE"/>
              <a:t>Nivå två</a:t>
            </a:r>
          </a:p>
          <a:p>
            <a:pPr lvl="2"/>
            <a:r>
              <a:rPr lang="sv-SE"/>
              <a:t>Nivå tre</a:t>
            </a:r>
          </a:p>
        </p:txBody>
      </p:sp>
    </p:spTree>
    <p:extLst>
      <p:ext uri="{BB962C8B-B14F-4D97-AF65-F5344CB8AC3E}">
        <p14:creationId xmlns:p14="http://schemas.microsoft.com/office/powerpoint/2010/main" val="268964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72FB85F6-CEED-4BF6-8FCD-4B571AB1F3EE}" type="datetimeFigureOut">
              <a:rPr lang="sv-SE" smtClean="0"/>
              <a:t>2024-12-16</a:t>
            </a:fld>
            <a:endParaRPr lang="sv-SE"/>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Title 1">
            <a:extLst>
              <a:ext uri="{FF2B5EF4-FFF2-40B4-BE49-F238E27FC236}">
                <a16:creationId xmlns:a16="http://schemas.microsoft.com/office/drawing/2014/main" id="{CE169E22-0BE4-4E85-8034-794256D45FEF}"/>
              </a:ext>
            </a:extLst>
          </p:cNvPr>
          <p:cNvSpPr>
            <a:spLocks noGrp="1"/>
          </p:cNvSpPr>
          <p:nvPr>
            <p:ph type="title"/>
          </p:nvPr>
        </p:nvSpPr>
        <p:spPr>
          <a:xfrm>
            <a:off x="838200" y="689711"/>
            <a:ext cx="9423400" cy="708141"/>
          </a:xfrm>
          <a:solidFill>
            <a:schemeClr val="bg1"/>
          </a:solidFill>
        </p:spPr>
        <p:txBody>
          <a:bodyPr/>
          <a:lstStyle>
            <a:lvl1pPr marL="0" indent="0">
              <a:defRPr b="1" i="0">
                <a:solidFill>
                  <a:schemeClr val="accent3"/>
                </a:solidFill>
              </a:defRPr>
            </a:lvl1pPr>
          </a:lstStyle>
          <a:p>
            <a:r>
              <a:rPr lang="sv-SE"/>
              <a:t>Klicka här för att ändra mall för rubrikformat</a:t>
            </a:r>
            <a:endParaRPr lang="en-US" dirty="0"/>
          </a:p>
        </p:txBody>
      </p:sp>
    </p:spTree>
    <p:extLst>
      <p:ext uri="{BB962C8B-B14F-4D97-AF65-F5344CB8AC3E}">
        <p14:creationId xmlns:p14="http://schemas.microsoft.com/office/powerpoint/2010/main" val="392929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
            <a:ext cx="12192000" cy="708140"/>
          </a:xfrm>
          <a:prstGeom prst="rect">
            <a:avLst/>
          </a:prstGeom>
          <a:solidFill>
            <a:schemeClr val="accent3"/>
          </a:solidFill>
        </p:spPr>
        <p:txBody>
          <a:bodyPr vert="horz" lIns="91440" tIns="45720" rIns="91440" bIns="45720" rtlCol="0" anchor="ctr">
            <a:normAutofit/>
          </a:bodyPr>
          <a:lstStyle/>
          <a:p>
            <a:r>
              <a:rPr lang="sv-SE" dirty="0"/>
              <a:t>Klicka här för att ändra mall för rubrikformat</a:t>
            </a:r>
            <a:endParaRPr lang="en-US" dirty="0"/>
          </a:p>
        </p:txBody>
      </p:sp>
      <p:sp>
        <p:nvSpPr>
          <p:cNvPr id="3" name="Text Placeholder 2"/>
          <p:cNvSpPr>
            <a:spLocks noGrp="1"/>
          </p:cNvSpPr>
          <p:nvPr>
            <p:ph type="body" idx="1"/>
          </p:nvPr>
        </p:nvSpPr>
        <p:spPr>
          <a:xfrm>
            <a:off x="732171" y="1330599"/>
            <a:ext cx="9423400" cy="4351338"/>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US" dirty="0"/>
              <a:t>2019-10-24</a:t>
            </a:r>
          </a:p>
        </p:txBody>
      </p:sp>
      <p:sp>
        <p:nvSpPr>
          <p:cNvPr id="6" name="Slide Number Placeholder 5"/>
          <p:cNvSpPr>
            <a:spLocks noGrp="1"/>
          </p:cNvSpPr>
          <p:nvPr>
            <p:ph type="sldNum" sz="quarter" idx="4"/>
          </p:nvPr>
        </p:nvSpPr>
        <p:spPr>
          <a:xfrm>
            <a:off x="4724400" y="6304395"/>
            <a:ext cx="27432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pic>
        <p:nvPicPr>
          <p:cNvPr id="7" name="Bild 6">
            <a:extLst>
              <a:ext uri="{FF2B5EF4-FFF2-40B4-BE49-F238E27FC236}">
                <a16:creationId xmlns:a16="http://schemas.microsoft.com/office/drawing/2014/main" id="{4D535DB3-55E5-4644-9B87-359ABE705D2A}"/>
              </a:ext>
            </a:extLst>
          </p:cNvPr>
          <p:cNvPicPr>
            <a:picLocks noChangeAspect="1"/>
          </p:cNvPicPr>
          <p:nvPr userDrawn="1"/>
        </p:nvPicPr>
        <p:blipFill>
          <a:blip r:embed="rId39">
            <a:extLst>
              <a:ext uri="{28A0092B-C50C-407E-A947-70E740481C1C}">
                <a14:useLocalDpi xmlns:a14="http://schemas.microsoft.com/office/drawing/2010/main" val="0"/>
              </a:ext>
              <a:ext uri="{96DAC541-7B7A-43D3-8B79-37D633B846F1}">
                <asvg:svgBlip xmlns:asvg="http://schemas.microsoft.com/office/drawing/2016/SVG/main" r:embed="rId40"/>
              </a:ext>
            </a:extLst>
          </a:blip>
          <a:stretch>
            <a:fillRect/>
          </a:stretch>
        </p:blipFill>
        <p:spPr>
          <a:xfrm>
            <a:off x="10440000" y="5760000"/>
            <a:ext cx="1260000" cy="708140"/>
          </a:xfrm>
          <a:prstGeom prst="rect">
            <a:avLst/>
          </a:prstGeom>
        </p:spPr>
      </p:pic>
    </p:spTree>
    <p:extLst>
      <p:ext uri="{BB962C8B-B14F-4D97-AF65-F5344CB8AC3E}">
        <p14:creationId xmlns:p14="http://schemas.microsoft.com/office/powerpoint/2010/main" val="2241793178"/>
      </p:ext>
    </p:extLst>
  </p:cSld>
  <p:clrMap bg1="lt1" tx1="dk1" bg2="lt2" tx2="dk2" accent1="accent1" accent2="accent2" accent3="accent3" accent4="accent4" accent5="accent5" accent6="accent6" hlink="hlink" folHlink="folHlink"/>
  <p:sldLayoutIdLst>
    <p:sldLayoutId id="2147483669" r:id="rId1"/>
    <p:sldLayoutId id="2147483658" r:id="rId2"/>
    <p:sldLayoutId id="2147483659" r:id="rId3"/>
    <p:sldLayoutId id="2147483661" r:id="rId4"/>
    <p:sldLayoutId id="2147483677" r:id="rId5"/>
    <p:sldLayoutId id="2147483690" r:id="rId6"/>
    <p:sldLayoutId id="2147483670" r:id="rId7"/>
    <p:sldLayoutId id="2147483675" r:id="rId8"/>
    <p:sldLayoutId id="2147483664" r:id="rId9"/>
    <p:sldLayoutId id="2147483671" r:id="rId10"/>
    <p:sldLayoutId id="2147483679" r:id="rId11"/>
    <p:sldLayoutId id="2147483680" r:id="rId12"/>
    <p:sldLayoutId id="2147483678" r:id="rId13"/>
    <p:sldLayoutId id="2147483676" r:id="rId14"/>
    <p:sldLayoutId id="2147483696" r:id="rId15"/>
    <p:sldLayoutId id="2147483697" r:id="rId16"/>
    <p:sldLayoutId id="2147483698" r:id="rId17"/>
    <p:sldLayoutId id="2147483699" r:id="rId18"/>
    <p:sldLayoutId id="2147483672" r:id="rId19"/>
    <p:sldLayoutId id="2147483681" r:id="rId20"/>
    <p:sldLayoutId id="2147483682" r:id="rId21"/>
    <p:sldLayoutId id="2147483683" r:id="rId22"/>
    <p:sldLayoutId id="2147483673" r:id="rId23"/>
    <p:sldLayoutId id="2147483684" r:id="rId24"/>
    <p:sldLayoutId id="2147483685" r:id="rId25"/>
    <p:sldLayoutId id="2147483686" r:id="rId26"/>
    <p:sldLayoutId id="2147483691" r:id="rId27"/>
    <p:sldLayoutId id="2147483687" r:id="rId28"/>
    <p:sldLayoutId id="2147483688" r:id="rId29"/>
    <p:sldLayoutId id="2147483689" r:id="rId30"/>
    <p:sldLayoutId id="2147483692" r:id="rId31"/>
    <p:sldLayoutId id="2147483693" r:id="rId32"/>
    <p:sldLayoutId id="2147483694" r:id="rId33"/>
    <p:sldLayoutId id="2147483695" r:id="rId34"/>
    <p:sldLayoutId id="2147483674" r:id="rId35"/>
    <p:sldLayoutId id="2147483660" r:id="rId36"/>
    <p:sldLayoutId id="2147483649" r:id="rId37"/>
  </p:sldLayoutIdLst>
  <p:txStyles>
    <p:titleStyle>
      <a:lvl1pPr marL="717550" indent="0" algn="l" defTabSz="914400" rtl="0" eaLnBrk="1" latinLnBrk="0" hangingPunct="1">
        <a:lnSpc>
          <a:spcPct val="90000"/>
        </a:lnSpc>
        <a:spcBef>
          <a:spcPct val="0"/>
        </a:spcBef>
        <a:buNone/>
        <a:defRPr sz="2800" b="1" i="0" kern="1200">
          <a:solidFill>
            <a:schemeClr val="accent4"/>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1000"/>
        </a:spcBef>
        <a:spcAft>
          <a:spcPts val="600"/>
        </a:spcAft>
        <a:buFont typeface="Arial" panose="020B0604020202020204" pitchFamily="34" charset="0"/>
        <a:buNone/>
        <a:defRPr sz="2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100000"/>
        </a:lnSpc>
        <a:spcBef>
          <a:spcPts val="1000"/>
        </a:spcBef>
        <a:spcAft>
          <a:spcPts val="600"/>
        </a:spcAft>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100000"/>
        </a:lnSpc>
        <a:spcBef>
          <a:spcPts val="1000"/>
        </a:spcBef>
        <a:spcAft>
          <a:spcPts val="600"/>
        </a:spcAft>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www.mfd.se/material/videor/universell-utformning---sa-fungerar-det/" TargetMode="External"/><Relationship Id="rId2" Type="http://schemas.openxmlformats.org/officeDocument/2006/relationships/hyperlink" Target="https://www.mfd.se/material/videor/kompetens-fore-hinder/" TargetMode="External"/><Relationship Id="rId1" Type="http://schemas.openxmlformats.org/officeDocument/2006/relationships/slideLayout" Target="../slideLayouts/slideLayout7.xml"/><Relationship Id="rId6" Type="http://schemas.openxmlformats.org/officeDocument/2006/relationships/hyperlink" Target="https://www.mfd.se/material/videor/filmen-delaktighet/" TargetMode="External"/><Relationship Id="rId5" Type="http://schemas.openxmlformats.org/officeDocument/2006/relationships/hyperlink" Target="https://www.mfd.se/material/videor/filmen-funktionshinder-och-funktionsnedsattning/" TargetMode="External"/><Relationship Id="rId4" Type="http://schemas.openxmlformats.org/officeDocument/2006/relationships/hyperlink" Target="https://www.mfd.se/material/videor/demokratins-utveckl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2125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4357121-5226-A1DB-EEFF-5636530167F0}"/>
              </a:ext>
            </a:extLst>
          </p:cNvPr>
          <p:cNvSpPr>
            <a:spLocks noGrp="1"/>
          </p:cNvSpPr>
          <p:nvPr>
            <p:ph type="title"/>
          </p:nvPr>
        </p:nvSpPr>
        <p:spPr/>
        <p:txBody>
          <a:bodyPr/>
          <a:lstStyle/>
          <a:p>
            <a:r>
              <a:rPr lang="sv-SE" sz="2800" dirty="0">
                <a:solidFill>
                  <a:schemeClr val="accent5"/>
                </a:solidFill>
                <a:latin typeface="+mn-lt"/>
              </a:rPr>
              <a:t>Tydlighet och struktur i undervisningen</a:t>
            </a:r>
            <a:endParaRPr lang="sv-SE" dirty="0"/>
          </a:p>
        </p:txBody>
      </p:sp>
      <p:sp>
        <p:nvSpPr>
          <p:cNvPr id="3" name="Platshållare för innehåll 2">
            <a:extLst>
              <a:ext uri="{FF2B5EF4-FFF2-40B4-BE49-F238E27FC236}">
                <a16:creationId xmlns:a16="http://schemas.microsoft.com/office/drawing/2014/main" id="{A380F4C8-DA09-2F2F-CE6F-3FA3BB5FB10F}"/>
              </a:ext>
            </a:extLst>
          </p:cNvPr>
          <p:cNvSpPr>
            <a:spLocks noGrp="1"/>
          </p:cNvSpPr>
          <p:nvPr>
            <p:ph idx="1"/>
          </p:nvPr>
        </p:nvSpPr>
        <p:spPr>
          <a:xfrm>
            <a:off x="1384300" y="1356577"/>
            <a:ext cx="9423400" cy="4351338"/>
          </a:xfrm>
        </p:spPr>
        <p:txBody>
          <a:bodyPr/>
          <a:lstStyle/>
          <a:p>
            <a:r>
              <a:rPr lang="sv-SE" sz="2800" b="0" i="0" dirty="0">
                <a:effectLst/>
                <a:latin typeface="+mn-lt"/>
              </a:rPr>
              <a:t>Genom att arbeta strukturerat och tydliggöra undervisningens innehåll får studerande förståelse för vad som förväntas av dem. Det bidrar till att skapa trygghet och en känsla av sammanhang. Det </a:t>
            </a:r>
            <a:r>
              <a:rPr lang="sv-SE" sz="2800" b="0" dirty="0">
                <a:latin typeface="+mn-lt"/>
              </a:rPr>
              <a:t>g</a:t>
            </a:r>
            <a:r>
              <a:rPr lang="sv-SE" sz="2800" b="0" i="0" dirty="0">
                <a:effectLst/>
                <a:latin typeface="+mn-lt"/>
              </a:rPr>
              <a:t>er de studerande möjlighet ”att bli sitt bästa jag” och ägna sig åt innehåll, lärande, ökad förståelse och arbeta mot målet.</a:t>
            </a:r>
            <a:endParaRPr lang="sv-SE" dirty="0"/>
          </a:p>
        </p:txBody>
      </p:sp>
    </p:spTree>
    <p:extLst>
      <p:ext uri="{BB962C8B-B14F-4D97-AF65-F5344CB8AC3E}">
        <p14:creationId xmlns:p14="http://schemas.microsoft.com/office/powerpoint/2010/main" val="2031890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3023A6-E0BD-6977-F6E6-6B134646C5CC}"/>
              </a:ext>
            </a:extLst>
          </p:cNvPr>
          <p:cNvSpPr>
            <a:spLocks noGrp="1"/>
          </p:cNvSpPr>
          <p:nvPr>
            <p:ph type="title"/>
          </p:nvPr>
        </p:nvSpPr>
        <p:spPr/>
        <p:txBody>
          <a:bodyPr/>
          <a:lstStyle/>
          <a:p>
            <a:r>
              <a:rPr lang="sv-SE" sz="2800" dirty="0">
                <a:solidFill>
                  <a:schemeClr val="accent5"/>
                </a:solidFill>
                <a:latin typeface="+mn-lt"/>
              </a:rPr>
              <a:t>fortsättning</a:t>
            </a:r>
            <a:endParaRPr lang="sv-SE" dirty="0"/>
          </a:p>
        </p:txBody>
      </p:sp>
      <p:sp>
        <p:nvSpPr>
          <p:cNvPr id="3" name="Platshållare för innehåll 2">
            <a:extLst>
              <a:ext uri="{FF2B5EF4-FFF2-40B4-BE49-F238E27FC236}">
                <a16:creationId xmlns:a16="http://schemas.microsoft.com/office/drawing/2014/main" id="{4A70765C-D8C0-AFEE-5895-EFAA6511AF0D}"/>
              </a:ext>
            </a:extLst>
          </p:cNvPr>
          <p:cNvSpPr>
            <a:spLocks noGrp="1"/>
          </p:cNvSpPr>
          <p:nvPr>
            <p:ph idx="1"/>
          </p:nvPr>
        </p:nvSpPr>
        <p:spPr>
          <a:xfrm>
            <a:off x="1384300" y="1356577"/>
            <a:ext cx="9423400" cy="4351338"/>
          </a:xfrm>
        </p:spPr>
        <p:txBody>
          <a:bodyPr/>
          <a:lstStyle/>
          <a:p>
            <a:r>
              <a:rPr lang="sv-SE" sz="2800" b="0" dirty="0">
                <a:latin typeface="+mn-lt"/>
              </a:rPr>
              <a:t>I utbildningsmiljön förväntas studerande klara av att planera och organisera sitt lärande, hålla uppmärksamheten, styra sina impulser, förstå tid och vara en fungerande del i den sociala och pedagogiska lärmiljön.</a:t>
            </a:r>
            <a:endParaRPr lang="sv-SE" dirty="0"/>
          </a:p>
        </p:txBody>
      </p:sp>
    </p:spTree>
    <p:extLst>
      <p:ext uri="{BB962C8B-B14F-4D97-AF65-F5344CB8AC3E}">
        <p14:creationId xmlns:p14="http://schemas.microsoft.com/office/powerpoint/2010/main" val="1434899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895845-DC3D-4B07-2177-7303F6829CED}"/>
              </a:ext>
            </a:extLst>
          </p:cNvPr>
          <p:cNvSpPr>
            <a:spLocks noGrp="1"/>
          </p:cNvSpPr>
          <p:nvPr>
            <p:ph type="title"/>
          </p:nvPr>
        </p:nvSpPr>
        <p:spPr/>
        <p:txBody>
          <a:bodyPr/>
          <a:lstStyle/>
          <a:p>
            <a:r>
              <a:rPr lang="sv-SE" sz="2800" dirty="0">
                <a:solidFill>
                  <a:schemeClr val="accent5"/>
                </a:solidFill>
                <a:latin typeface="+mn-lt"/>
              </a:rPr>
              <a:t>Relationernas betydelse</a:t>
            </a:r>
            <a:endParaRPr lang="sv-SE" dirty="0"/>
          </a:p>
        </p:txBody>
      </p:sp>
      <p:sp>
        <p:nvSpPr>
          <p:cNvPr id="3" name="Platshållare för innehåll 2">
            <a:extLst>
              <a:ext uri="{FF2B5EF4-FFF2-40B4-BE49-F238E27FC236}">
                <a16:creationId xmlns:a16="http://schemas.microsoft.com/office/drawing/2014/main" id="{5BAB357F-E1AD-B977-3452-86C9CC692B7C}"/>
              </a:ext>
            </a:extLst>
          </p:cNvPr>
          <p:cNvSpPr>
            <a:spLocks noGrp="1"/>
          </p:cNvSpPr>
          <p:nvPr>
            <p:ph idx="1"/>
          </p:nvPr>
        </p:nvSpPr>
        <p:spPr>
          <a:xfrm>
            <a:off x="1384300" y="1026543"/>
            <a:ext cx="9423400" cy="5469148"/>
          </a:xfrm>
        </p:spPr>
        <p:txBody>
          <a:bodyPr/>
          <a:lstStyle/>
          <a:p>
            <a:r>
              <a:rPr lang="sv-SE" sz="2800" b="0" dirty="0">
                <a:latin typeface="+mn-lt"/>
              </a:rPr>
              <a:t>Att ha svårt att med att planera och organisera sin vardag och sina uppgifter kan skapa stor stress hos den studerande. </a:t>
            </a:r>
            <a:br>
              <a:rPr lang="sv-SE" sz="2800" b="0" dirty="0">
                <a:latin typeface="+mn-lt"/>
              </a:rPr>
            </a:br>
            <a:r>
              <a:rPr lang="sv-SE" sz="2800" b="0" dirty="0">
                <a:latin typeface="+mn-lt"/>
              </a:rPr>
              <a:t>Struktur och rutiner är viktiga stöd men vi får aldrig glömma bort vikten av goda relationer till studerande. Dina förhållningssätt och relationer till de studerande påverkar deras utveckling och lärande. Trygghet och tillit gör det möjligt för de studerande att klara situationer som hen i ett annat sammanhang skulle ha svårt att klara.</a:t>
            </a:r>
            <a:br>
              <a:rPr lang="sv-SE" sz="2800" b="0" dirty="0">
                <a:latin typeface="+mn-lt"/>
              </a:rPr>
            </a:br>
            <a:br>
              <a:rPr lang="sv-SE" sz="2800" b="0" dirty="0">
                <a:latin typeface="+mn-lt"/>
              </a:rPr>
            </a:br>
            <a:r>
              <a:rPr lang="sv-SE" sz="2800" b="0" dirty="0">
                <a:latin typeface="+mn-lt"/>
              </a:rPr>
              <a:t>Bygg och vidmakthåll relationer över tid. Skapa förståelse för den studerandes utmaningar. Visa att du tror på den studerandes förmåga. Försök stärka och stötta!</a:t>
            </a:r>
            <a:br>
              <a:rPr lang="sv-SE" sz="2800" b="0" dirty="0">
                <a:latin typeface="+mn-lt"/>
              </a:rPr>
            </a:br>
            <a:br>
              <a:rPr lang="sv-SE" sz="2800" b="0" dirty="0">
                <a:latin typeface="+mn-lt"/>
              </a:rPr>
            </a:br>
            <a:endParaRPr lang="sv-SE" dirty="0"/>
          </a:p>
        </p:txBody>
      </p:sp>
    </p:spTree>
    <p:extLst>
      <p:ext uri="{BB962C8B-B14F-4D97-AF65-F5344CB8AC3E}">
        <p14:creationId xmlns:p14="http://schemas.microsoft.com/office/powerpoint/2010/main" val="1881530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42C02B-2BA7-39BA-9A9B-05880549FAD1}"/>
              </a:ext>
            </a:extLst>
          </p:cNvPr>
          <p:cNvSpPr>
            <a:spLocks noGrp="1"/>
          </p:cNvSpPr>
          <p:nvPr>
            <p:ph type="title"/>
          </p:nvPr>
        </p:nvSpPr>
        <p:spPr/>
        <p:txBody>
          <a:bodyPr>
            <a:normAutofit/>
          </a:bodyPr>
          <a:lstStyle/>
          <a:p>
            <a:r>
              <a:rPr lang="sv-SE" sz="2800" dirty="0">
                <a:solidFill>
                  <a:schemeClr val="accent5"/>
                </a:solidFill>
                <a:latin typeface="+mn-lt"/>
              </a:rPr>
              <a:t>Planera undervisning för studerande  som behöver stöd rörande:</a:t>
            </a:r>
            <a:endParaRPr lang="sv-SE" dirty="0"/>
          </a:p>
        </p:txBody>
      </p:sp>
      <p:sp>
        <p:nvSpPr>
          <p:cNvPr id="3" name="Platshållare för innehåll 2">
            <a:extLst>
              <a:ext uri="{FF2B5EF4-FFF2-40B4-BE49-F238E27FC236}">
                <a16:creationId xmlns:a16="http://schemas.microsoft.com/office/drawing/2014/main" id="{4974EB0A-48D8-307C-7B96-D4253AD8FF10}"/>
              </a:ext>
            </a:extLst>
          </p:cNvPr>
          <p:cNvSpPr>
            <a:spLocks noGrp="1"/>
          </p:cNvSpPr>
          <p:nvPr>
            <p:ph idx="1"/>
          </p:nvPr>
        </p:nvSpPr>
        <p:spPr>
          <a:xfrm>
            <a:off x="1384300" y="1356577"/>
            <a:ext cx="9423400" cy="4351338"/>
          </a:xfrm>
        </p:spPr>
        <p:txBody>
          <a:bodyPr/>
          <a:lstStyle/>
          <a:p>
            <a:r>
              <a:rPr lang="sv-SE" sz="2800" b="0" dirty="0">
                <a:latin typeface="+mn-lt"/>
                <a:cs typeface="Arial"/>
              </a:rPr>
              <a:t>Att planera, prioritera och genomföra </a:t>
            </a:r>
            <a:br>
              <a:rPr lang="sv-SE" sz="2800" b="0" dirty="0">
                <a:latin typeface="+mn-lt"/>
              </a:rPr>
            </a:br>
            <a:r>
              <a:rPr lang="sv-SE" sz="2800" b="0" dirty="0">
                <a:latin typeface="+mn-lt"/>
                <a:cs typeface="Arial"/>
              </a:rPr>
              <a:t>Komma igång – hålla igång – slutföra</a:t>
            </a:r>
            <a:br>
              <a:rPr lang="sv-SE" sz="2800" b="0" dirty="0">
                <a:latin typeface="+mn-lt"/>
              </a:rPr>
            </a:br>
            <a:r>
              <a:rPr lang="sv-SE" sz="2800" b="0" dirty="0">
                <a:latin typeface="+mn-lt"/>
                <a:cs typeface="Arial"/>
              </a:rPr>
              <a:t>Möta förändringar </a:t>
            </a:r>
            <a:br>
              <a:rPr lang="sv-SE" sz="2800" b="0" dirty="0">
                <a:latin typeface="+mn-lt"/>
              </a:rPr>
            </a:br>
            <a:r>
              <a:rPr lang="sv-SE" sz="2800" b="0" dirty="0">
                <a:latin typeface="+mn-lt"/>
                <a:cs typeface="Arial"/>
              </a:rPr>
              <a:t>Arbetsminne  </a:t>
            </a:r>
            <a:br>
              <a:rPr lang="sv-SE" sz="2800" b="0" dirty="0">
                <a:latin typeface="+mn-lt"/>
              </a:rPr>
            </a:br>
            <a:r>
              <a:rPr lang="sv-SE" sz="2800" b="0" dirty="0">
                <a:latin typeface="+mn-lt"/>
                <a:cs typeface="Arial"/>
              </a:rPr>
              <a:t>Tidsuppfattning</a:t>
            </a:r>
            <a:br>
              <a:rPr lang="sv-SE" sz="2800" b="0" dirty="0">
                <a:latin typeface="+mn-lt"/>
              </a:rPr>
            </a:br>
            <a:r>
              <a:rPr lang="sv-SE" sz="2800" b="0" dirty="0">
                <a:latin typeface="+mn-lt"/>
                <a:cs typeface="Arial"/>
              </a:rPr>
              <a:t>Uthållighet</a:t>
            </a:r>
            <a:br>
              <a:rPr lang="sv-SE" sz="2800" b="0" dirty="0">
                <a:latin typeface="+mn-lt"/>
              </a:rPr>
            </a:br>
            <a:r>
              <a:rPr lang="sv-SE" sz="2800" b="0" dirty="0">
                <a:latin typeface="+mn-lt"/>
                <a:cs typeface="Arial"/>
              </a:rPr>
              <a:t>Att förstå instruktioner</a:t>
            </a:r>
            <a:br>
              <a:rPr lang="sv-SE" sz="2800" b="0" dirty="0">
                <a:latin typeface="+mn-lt"/>
              </a:rPr>
            </a:br>
            <a:r>
              <a:rPr lang="sv-SE" sz="2800" b="0" dirty="0">
                <a:latin typeface="+mn-lt"/>
                <a:cs typeface="Arial"/>
              </a:rPr>
              <a:t>Socialt samspel</a:t>
            </a:r>
            <a:br>
              <a:rPr lang="sv-SE" sz="2800" b="0" dirty="0">
                <a:latin typeface="+mn-lt"/>
              </a:rPr>
            </a:br>
            <a:r>
              <a:rPr lang="sv-SE" sz="2800" b="0" dirty="0">
                <a:latin typeface="+mn-lt"/>
                <a:cs typeface="Arial"/>
              </a:rPr>
              <a:t>Självreglering </a:t>
            </a:r>
            <a:br>
              <a:rPr lang="sv-SE" sz="2700" b="0" dirty="0">
                <a:solidFill>
                  <a:schemeClr val="bg2"/>
                </a:solidFill>
                <a:latin typeface="+mn-lt"/>
              </a:rPr>
            </a:br>
            <a:endParaRPr lang="sv-SE" dirty="0"/>
          </a:p>
        </p:txBody>
      </p:sp>
    </p:spTree>
    <p:extLst>
      <p:ext uri="{BB962C8B-B14F-4D97-AF65-F5344CB8AC3E}">
        <p14:creationId xmlns:p14="http://schemas.microsoft.com/office/powerpoint/2010/main" val="2385328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A25CF3-0377-CC7F-FC1D-223061B5EF0C}"/>
              </a:ext>
            </a:extLst>
          </p:cNvPr>
          <p:cNvSpPr>
            <a:spLocks noGrp="1"/>
          </p:cNvSpPr>
          <p:nvPr>
            <p:ph type="title"/>
          </p:nvPr>
        </p:nvSpPr>
        <p:spPr/>
        <p:txBody>
          <a:bodyPr/>
          <a:lstStyle/>
          <a:p>
            <a:r>
              <a:rPr lang="sv-SE" sz="2800" dirty="0">
                <a:solidFill>
                  <a:schemeClr val="accent5"/>
                </a:solidFill>
                <a:latin typeface="+mn-lt"/>
              </a:rPr>
              <a:t>Struktur för undervisningen i utbildningen</a:t>
            </a:r>
            <a:endParaRPr lang="sv-SE" dirty="0"/>
          </a:p>
        </p:txBody>
      </p:sp>
      <p:sp>
        <p:nvSpPr>
          <p:cNvPr id="3" name="Platshållare för innehåll 2">
            <a:extLst>
              <a:ext uri="{FF2B5EF4-FFF2-40B4-BE49-F238E27FC236}">
                <a16:creationId xmlns:a16="http://schemas.microsoft.com/office/drawing/2014/main" id="{323C7F75-131A-DC6A-538D-2487D13BD947}"/>
              </a:ext>
            </a:extLst>
          </p:cNvPr>
          <p:cNvSpPr>
            <a:spLocks noGrp="1"/>
          </p:cNvSpPr>
          <p:nvPr>
            <p:ph idx="1"/>
          </p:nvPr>
        </p:nvSpPr>
        <p:spPr>
          <a:xfrm>
            <a:off x="1384300" y="1356577"/>
            <a:ext cx="9423400" cy="4351338"/>
          </a:xfrm>
        </p:spPr>
        <p:txBody>
          <a:bodyPr/>
          <a:lstStyle/>
          <a:p>
            <a:r>
              <a:rPr lang="sv-SE" sz="2800" b="0" dirty="0">
                <a:latin typeface="+mn-lt"/>
              </a:rPr>
              <a:t>För att underlätta för studerande och utbildare är det bra att sätta en struktur för hur undervisningen i en kurs genomförs och en röd tråd genom hela utbildningen. Tydlig studieplanering för varje kurs. </a:t>
            </a:r>
            <a:br>
              <a:rPr lang="sv-SE" sz="2800" b="0" dirty="0">
                <a:latin typeface="+mn-lt"/>
              </a:rPr>
            </a:br>
            <a:br>
              <a:rPr lang="sv-SE" sz="2800" b="0" dirty="0">
                <a:latin typeface="+mn-lt"/>
              </a:rPr>
            </a:br>
            <a:r>
              <a:rPr lang="sv-SE" sz="2800" b="0" dirty="0">
                <a:latin typeface="+mn-lt"/>
              </a:rPr>
              <a:t>Hur  </a:t>
            </a:r>
            <a:r>
              <a:rPr lang="sv-SE" sz="2800" b="0" dirty="0" err="1">
                <a:latin typeface="+mn-lt"/>
              </a:rPr>
              <a:t>lärverktyg</a:t>
            </a:r>
            <a:r>
              <a:rPr lang="sv-SE" sz="2800" b="0" dirty="0">
                <a:latin typeface="+mn-lt"/>
              </a:rPr>
              <a:t>  och lärplattform används i undervisning och vid interaktion. </a:t>
            </a:r>
            <a:br>
              <a:rPr lang="sv-SE" sz="2800" b="0" dirty="0">
                <a:latin typeface="+mn-lt"/>
              </a:rPr>
            </a:br>
            <a:r>
              <a:rPr lang="sv-SE" sz="2800" b="0" dirty="0">
                <a:latin typeface="+mn-lt"/>
              </a:rPr>
              <a:t>- Interaktion mellan studerande och utbildaren?</a:t>
            </a:r>
            <a:br>
              <a:rPr lang="sv-SE" sz="2800" b="0" dirty="0">
                <a:latin typeface="+mn-lt"/>
              </a:rPr>
            </a:br>
            <a:r>
              <a:rPr lang="sv-SE" sz="2800" b="0" dirty="0">
                <a:latin typeface="+mn-lt"/>
              </a:rPr>
              <a:t>- Interaktion mellan studerande? </a:t>
            </a:r>
            <a:br>
              <a:rPr lang="sv-SE" sz="2800" b="0" dirty="0">
                <a:latin typeface="+mn-lt"/>
              </a:rPr>
            </a:br>
            <a:r>
              <a:rPr lang="sv-SE" sz="2800" b="0" dirty="0">
                <a:latin typeface="+mn-lt"/>
              </a:rPr>
              <a:t>- Interaktion mellan studerande och aktuellt studiematerial? </a:t>
            </a:r>
            <a:br>
              <a:rPr lang="sv-SE" sz="2800" b="0" dirty="0">
                <a:latin typeface="+mn-lt"/>
              </a:rPr>
            </a:br>
            <a:endParaRPr lang="sv-SE" dirty="0"/>
          </a:p>
        </p:txBody>
      </p:sp>
    </p:spTree>
    <p:extLst>
      <p:ext uri="{BB962C8B-B14F-4D97-AF65-F5344CB8AC3E}">
        <p14:creationId xmlns:p14="http://schemas.microsoft.com/office/powerpoint/2010/main" val="2891115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D74C12-8513-2CB6-959F-34A486F174D9}"/>
              </a:ext>
            </a:extLst>
          </p:cNvPr>
          <p:cNvSpPr>
            <a:spLocks noGrp="1"/>
          </p:cNvSpPr>
          <p:nvPr>
            <p:ph type="title"/>
          </p:nvPr>
        </p:nvSpPr>
        <p:spPr/>
        <p:txBody>
          <a:bodyPr>
            <a:normAutofit/>
          </a:bodyPr>
          <a:lstStyle/>
          <a:p>
            <a:r>
              <a:rPr lang="sv-SE" sz="2800" dirty="0">
                <a:solidFill>
                  <a:schemeClr val="accent5"/>
                </a:solidFill>
                <a:latin typeface="+mn-lt"/>
              </a:rPr>
              <a:t>Återkoppling, bedömning och betyg</a:t>
            </a:r>
            <a:endParaRPr lang="sv-SE" dirty="0"/>
          </a:p>
        </p:txBody>
      </p:sp>
      <p:sp>
        <p:nvSpPr>
          <p:cNvPr id="3" name="Platshållare för innehåll 2">
            <a:extLst>
              <a:ext uri="{FF2B5EF4-FFF2-40B4-BE49-F238E27FC236}">
                <a16:creationId xmlns:a16="http://schemas.microsoft.com/office/drawing/2014/main" id="{EFDDCA7B-5BDF-4A56-FE35-E05959091426}"/>
              </a:ext>
            </a:extLst>
          </p:cNvPr>
          <p:cNvSpPr>
            <a:spLocks noGrp="1"/>
          </p:cNvSpPr>
          <p:nvPr>
            <p:ph idx="1"/>
          </p:nvPr>
        </p:nvSpPr>
        <p:spPr/>
        <p:txBody>
          <a:bodyPr/>
          <a:lstStyle/>
          <a:p>
            <a:r>
              <a:rPr lang="sv-SE" sz="2800" b="0" dirty="0">
                <a:latin typeface="+mn-lt"/>
              </a:rPr>
              <a:t>För att underlätta för studerande och utbildare är det bra att sätta en struktur för inlämning av uppgifter, examinationer och återkoppling av examinerande moment.</a:t>
            </a:r>
            <a:br>
              <a:rPr lang="sv-SE" sz="900" dirty="0">
                <a:cs typeface="Calibri"/>
              </a:rPr>
            </a:br>
            <a:br>
              <a:rPr lang="sv-SE" sz="3600" dirty="0">
                <a:latin typeface="+mn-lt"/>
              </a:rPr>
            </a:br>
            <a:r>
              <a:rPr lang="sv-SE" sz="2800" b="0" dirty="0">
                <a:latin typeface="+mn-lt"/>
              </a:rPr>
              <a:t>- Var lämnas uppgifter in? </a:t>
            </a:r>
            <a:br>
              <a:rPr lang="sv-SE" sz="2800" b="0" dirty="0">
                <a:latin typeface="+mn-lt"/>
              </a:rPr>
            </a:br>
            <a:r>
              <a:rPr lang="sv-SE" sz="2800" b="0" dirty="0">
                <a:latin typeface="+mn-lt"/>
              </a:rPr>
              <a:t>- Examinerande moment och uppgifter?</a:t>
            </a:r>
            <a:br>
              <a:rPr lang="sv-SE" sz="2800" b="0" dirty="0">
                <a:latin typeface="+mn-lt"/>
              </a:rPr>
            </a:br>
            <a:r>
              <a:rPr lang="sv-SE" sz="2800" b="0" dirty="0">
                <a:latin typeface="+mn-lt"/>
              </a:rPr>
              <a:t>- Var och/eller hur sker återkopplingen på uppgifterna och examinationerna?</a:t>
            </a:r>
            <a:br>
              <a:rPr lang="sv-SE" sz="2800" b="0" dirty="0">
                <a:latin typeface="+mn-lt"/>
              </a:rPr>
            </a:br>
            <a:r>
              <a:rPr lang="sv-SE" sz="2800" b="0" dirty="0">
                <a:latin typeface="+mn-lt"/>
              </a:rPr>
              <a:t>- Betyg i kursen </a:t>
            </a:r>
            <a:br>
              <a:rPr lang="sv-SE" sz="2800" b="0" dirty="0">
                <a:latin typeface="+mn-lt"/>
              </a:rPr>
            </a:br>
            <a:endParaRPr lang="sv-SE" dirty="0"/>
          </a:p>
        </p:txBody>
      </p:sp>
    </p:spTree>
    <p:extLst>
      <p:ext uri="{BB962C8B-B14F-4D97-AF65-F5344CB8AC3E}">
        <p14:creationId xmlns:p14="http://schemas.microsoft.com/office/powerpoint/2010/main" val="3743535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E5E91D02-5557-6CD9-98DC-7B2FFD67015D}"/>
              </a:ext>
            </a:extLst>
          </p:cNvPr>
          <p:cNvSpPr>
            <a:spLocks noGrp="1"/>
          </p:cNvSpPr>
          <p:nvPr>
            <p:ph type="subTitle" idx="1"/>
          </p:nvPr>
        </p:nvSpPr>
        <p:spPr>
          <a:xfrm>
            <a:off x="631384" y="4502990"/>
            <a:ext cx="9728941" cy="1447378"/>
          </a:xfrm>
        </p:spPr>
        <p:txBody>
          <a:bodyPr/>
          <a:lstStyle/>
          <a:p>
            <a:pPr>
              <a:lnSpc>
                <a:spcPct val="150000"/>
              </a:lnSpc>
            </a:pPr>
            <a:r>
              <a:rPr lang="sv-SE" sz="3600" b="1" dirty="0"/>
              <a:t>Verktyg </a:t>
            </a:r>
          </a:p>
          <a:p>
            <a:pPr>
              <a:lnSpc>
                <a:spcPct val="150000"/>
              </a:lnSpc>
            </a:pPr>
            <a:r>
              <a:rPr lang="sv-SE" sz="2800" b="1" dirty="0"/>
              <a:t>– För att analysera &amp; planera undervisningen </a:t>
            </a:r>
          </a:p>
          <a:p>
            <a:endParaRPr lang="sv-SE" dirty="0"/>
          </a:p>
        </p:txBody>
      </p:sp>
    </p:spTree>
    <p:extLst>
      <p:ext uri="{BB962C8B-B14F-4D97-AF65-F5344CB8AC3E}">
        <p14:creationId xmlns:p14="http://schemas.microsoft.com/office/powerpoint/2010/main" val="1218837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33F95D-D8EA-F806-FA77-227B6686B0A0}"/>
              </a:ext>
            </a:extLst>
          </p:cNvPr>
          <p:cNvSpPr>
            <a:spLocks noGrp="1"/>
          </p:cNvSpPr>
          <p:nvPr>
            <p:ph type="title"/>
          </p:nvPr>
        </p:nvSpPr>
        <p:spPr/>
        <p:txBody>
          <a:bodyPr>
            <a:normAutofit/>
          </a:bodyPr>
          <a:lstStyle/>
          <a:p>
            <a:r>
              <a:rPr lang="sv-SE" sz="2800" dirty="0">
                <a:solidFill>
                  <a:schemeClr val="accent5"/>
                </a:solidFill>
                <a:latin typeface="+mn-lt"/>
              </a:rPr>
              <a:t>Vad är didaktik?</a:t>
            </a:r>
            <a:endParaRPr lang="sv-SE" dirty="0"/>
          </a:p>
        </p:txBody>
      </p:sp>
      <p:sp>
        <p:nvSpPr>
          <p:cNvPr id="3" name="Platshållare för innehåll 2">
            <a:extLst>
              <a:ext uri="{FF2B5EF4-FFF2-40B4-BE49-F238E27FC236}">
                <a16:creationId xmlns:a16="http://schemas.microsoft.com/office/drawing/2014/main" id="{B31593AF-1B1E-2BA6-4948-7D24A069D2C0}"/>
              </a:ext>
            </a:extLst>
          </p:cNvPr>
          <p:cNvSpPr>
            <a:spLocks noGrp="1"/>
          </p:cNvSpPr>
          <p:nvPr>
            <p:ph idx="1"/>
          </p:nvPr>
        </p:nvSpPr>
        <p:spPr>
          <a:xfrm>
            <a:off x="1384300" y="1104181"/>
            <a:ext cx="9423400" cy="4603734"/>
          </a:xfrm>
        </p:spPr>
        <p:txBody>
          <a:bodyPr/>
          <a:lstStyle/>
          <a:p>
            <a:r>
              <a:rPr lang="sv-SE" sz="2800" b="0" dirty="0">
                <a:latin typeface="+mn-lt"/>
              </a:rPr>
              <a:t>Didaktik är en del av pedagogiken och kan vara allmän eller ämnesdidaktik  dvs hur man lämpligast undervisar i just detta ämne. </a:t>
            </a:r>
            <a:br>
              <a:rPr lang="sv-SE" sz="2800" b="0" dirty="0">
                <a:latin typeface="+mn-lt"/>
              </a:rPr>
            </a:br>
            <a:r>
              <a:rPr lang="sv-SE" sz="2800" b="0" dirty="0">
                <a:latin typeface="+mn-lt"/>
              </a:rPr>
              <a:t>Didaktik handlar om undervisningen och vad du skall tänka på vid undervisning, dess mål och medel samt sambandet dem emellan.</a:t>
            </a:r>
            <a:br>
              <a:rPr lang="sv-SE" sz="2800" b="0" dirty="0">
                <a:latin typeface="+mn-lt"/>
              </a:rPr>
            </a:br>
            <a:r>
              <a:rPr lang="sv-SE" sz="2800" b="0" dirty="0">
                <a:latin typeface="+mn-lt"/>
              </a:rPr>
              <a:t>De klassiska frågorna inom didaktiken är vad, hur och varför. Till vad-frågan hör vad vi ska undervisa om, alltså innehållet i undervisningen och målet med undervisningen. Varför-frågan syftar på resonemang om varför vi ska välja just detta innehåll och hur elever kan motiveras att lära sig det.</a:t>
            </a:r>
            <a:br>
              <a:rPr lang="sv-SE" sz="2800" b="0" dirty="0">
                <a:latin typeface="+mn-lt"/>
              </a:rPr>
            </a:br>
            <a:endParaRPr lang="sv-SE" dirty="0"/>
          </a:p>
        </p:txBody>
      </p:sp>
    </p:spTree>
    <p:extLst>
      <p:ext uri="{BB962C8B-B14F-4D97-AF65-F5344CB8AC3E}">
        <p14:creationId xmlns:p14="http://schemas.microsoft.com/office/powerpoint/2010/main" val="635674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8C2C6F-D280-823B-4D7B-E32DAA6E01FB}"/>
              </a:ext>
            </a:extLst>
          </p:cNvPr>
          <p:cNvSpPr>
            <a:spLocks noGrp="1"/>
          </p:cNvSpPr>
          <p:nvPr>
            <p:ph type="title"/>
          </p:nvPr>
        </p:nvSpPr>
        <p:spPr/>
        <p:txBody>
          <a:bodyPr>
            <a:normAutofit/>
          </a:bodyPr>
          <a:lstStyle/>
          <a:p>
            <a:r>
              <a:rPr lang="sv-SE" sz="2800" dirty="0">
                <a:solidFill>
                  <a:schemeClr val="accent5"/>
                </a:solidFill>
                <a:latin typeface="+mn-lt"/>
              </a:rPr>
              <a:t>Didaktiska frågor</a:t>
            </a:r>
            <a:endParaRPr lang="sv-SE" dirty="0"/>
          </a:p>
        </p:txBody>
      </p:sp>
      <p:sp>
        <p:nvSpPr>
          <p:cNvPr id="3" name="Platshållare för innehåll 2">
            <a:extLst>
              <a:ext uri="{FF2B5EF4-FFF2-40B4-BE49-F238E27FC236}">
                <a16:creationId xmlns:a16="http://schemas.microsoft.com/office/drawing/2014/main" id="{56694732-00D7-2E03-5F53-5D5ABB22AE8E}"/>
              </a:ext>
            </a:extLst>
          </p:cNvPr>
          <p:cNvSpPr>
            <a:spLocks noGrp="1"/>
          </p:cNvSpPr>
          <p:nvPr>
            <p:ph idx="1"/>
          </p:nvPr>
        </p:nvSpPr>
        <p:spPr>
          <a:xfrm>
            <a:off x="1384300" y="1356577"/>
            <a:ext cx="9423400" cy="4351338"/>
          </a:xfrm>
        </p:spPr>
        <p:txBody>
          <a:bodyPr/>
          <a:lstStyle/>
          <a:p>
            <a:r>
              <a:rPr lang="sv-SE" sz="2800" b="0" dirty="0">
                <a:latin typeface="+mn-lt"/>
              </a:rPr>
              <a:t>Du kan analysera inlärningssituationen och utifrån denna analys fatta beslut om hur du ska bedriva undervisningen genom att ställa fyra frågor</a:t>
            </a:r>
            <a:br>
              <a:rPr lang="sv-SE" sz="2800" b="0" dirty="0">
                <a:latin typeface="+mn-lt"/>
              </a:rPr>
            </a:br>
            <a:r>
              <a:rPr lang="sv-SE" sz="2800" b="0" dirty="0">
                <a:latin typeface="+mn-lt"/>
              </a:rPr>
              <a:t>- Vad ska läras ut?</a:t>
            </a:r>
            <a:br>
              <a:rPr lang="sv-SE" sz="2800" b="0" dirty="0">
                <a:latin typeface="+mn-lt"/>
              </a:rPr>
            </a:br>
            <a:r>
              <a:rPr lang="sv-SE" sz="2800" b="0" dirty="0">
                <a:latin typeface="+mn-lt"/>
              </a:rPr>
              <a:t>- Varför ska det läras ut?</a:t>
            </a:r>
            <a:br>
              <a:rPr lang="sv-SE" sz="2800" b="0" dirty="0">
                <a:latin typeface="+mn-lt"/>
              </a:rPr>
            </a:br>
            <a:r>
              <a:rPr lang="sv-SE" sz="2800" b="0" dirty="0">
                <a:latin typeface="+mn-lt"/>
              </a:rPr>
              <a:t>- Hur ska det läras ut?</a:t>
            </a:r>
            <a:br>
              <a:rPr lang="sv-SE" sz="2800" b="0" dirty="0">
                <a:latin typeface="+mn-lt"/>
              </a:rPr>
            </a:br>
            <a:r>
              <a:rPr lang="sv-SE" sz="2800" b="0" dirty="0">
                <a:latin typeface="+mn-lt"/>
              </a:rPr>
              <a:t>- För vem ska det läras ut?</a:t>
            </a:r>
            <a:br>
              <a:rPr lang="sv-SE" sz="2800" b="0" dirty="0">
                <a:latin typeface="+mn-lt"/>
              </a:rPr>
            </a:br>
            <a:br>
              <a:rPr lang="sv-SE" sz="2800" b="0" dirty="0">
                <a:latin typeface="+mn-lt"/>
              </a:rPr>
            </a:br>
            <a:r>
              <a:rPr lang="sv-SE" sz="2800" b="0" dirty="0">
                <a:latin typeface="+mn-lt"/>
              </a:rPr>
              <a:t>På nästa bild finns ytterligare en version av didaktiska frågor och då sju didaktiska frågor som stöd för planering av undervisningen</a:t>
            </a:r>
            <a:br>
              <a:rPr lang="sv-SE" sz="2800" b="0" dirty="0">
                <a:latin typeface="+mn-lt"/>
              </a:rPr>
            </a:br>
            <a:endParaRPr lang="sv-SE" dirty="0"/>
          </a:p>
        </p:txBody>
      </p:sp>
    </p:spTree>
    <p:extLst>
      <p:ext uri="{BB962C8B-B14F-4D97-AF65-F5344CB8AC3E}">
        <p14:creationId xmlns:p14="http://schemas.microsoft.com/office/powerpoint/2010/main" val="2326277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E349E5-DE1A-C710-9ABE-D35881B01934}"/>
              </a:ext>
            </a:extLst>
          </p:cNvPr>
          <p:cNvSpPr>
            <a:spLocks noGrp="1"/>
          </p:cNvSpPr>
          <p:nvPr>
            <p:ph type="title"/>
          </p:nvPr>
        </p:nvSpPr>
        <p:spPr/>
        <p:txBody>
          <a:bodyPr/>
          <a:lstStyle/>
          <a:p>
            <a:r>
              <a:rPr lang="sv-SE" sz="2800" dirty="0">
                <a:solidFill>
                  <a:schemeClr val="accent5"/>
                </a:solidFill>
                <a:latin typeface="+mn-lt"/>
                <a:cs typeface="Arial"/>
              </a:rPr>
              <a:t>De sju didaktiska frågorna</a:t>
            </a:r>
            <a:endParaRPr lang="sv-SE" dirty="0"/>
          </a:p>
        </p:txBody>
      </p:sp>
      <p:sp>
        <p:nvSpPr>
          <p:cNvPr id="3" name="Platshållare för innehåll 2">
            <a:extLst>
              <a:ext uri="{FF2B5EF4-FFF2-40B4-BE49-F238E27FC236}">
                <a16:creationId xmlns:a16="http://schemas.microsoft.com/office/drawing/2014/main" id="{F6C58590-9E95-D2AB-FB51-5A34B491DB96}"/>
              </a:ext>
            </a:extLst>
          </p:cNvPr>
          <p:cNvSpPr>
            <a:spLocks noGrp="1"/>
          </p:cNvSpPr>
          <p:nvPr>
            <p:ph idx="1"/>
          </p:nvPr>
        </p:nvSpPr>
        <p:spPr>
          <a:xfrm>
            <a:off x="732171" y="1130060"/>
            <a:ext cx="9423400" cy="5106837"/>
          </a:xfrm>
        </p:spPr>
        <p:txBody>
          <a:bodyPr/>
          <a:lstStyle/>
          <a:p>
            <a:pPr>
              <a:spcBef>
                <a:spcPts val="0"/>
              </a:spcBef>
              <a:spcAft>
                <a:spcPts val="0"/>
              </a:spcAft>
            </a:pPr>
            <a:r>
              <a:rPr lang="sv-SE" sz="2400" dirty="0">
                <a:latin typeface="+mn-lt"/>
                <a:cs typeface="Arial"/>
              </a:rPr>
              <a:t>Tydligt syfte med lektionen/undervisningen.</a:t>
            </a:r>
            <a:br>
              <a:rPr lang="sv-SE" sz="2400" dirty="0">
                <a:latin typeface="+mn-lt"/>
              </a:rPr>
            </a:br>
            <a:r>
              <a:rPr lang="sv-SE" sz="2400" b="0" dirty="0">
                <a:latin typeface="+mn-lt"/>
                <a:cs typeface="Arial"/>
              </a:rPr>
              <a:t>-  Vad är det för lärande du vill ska ske? </a:t>
            </a:r>
          </a:p>
          <a:p>
            <a:pPr>
              <a:spcBef>
                <a:spcPts val="0"/>
              </a:spcBef>
              <a:spcAft>
                <a:spcPts val="0"/>
              </a:spcAft>
            </a:pPr>
            <a:br>
              <a:rPr lang="sv-SE" sz="2400" b="0" dirty="0">
                <a:latin typeface="+mn-lt"/>
              </a:rPr>
            </a:br>
            <a:r>
              <a:rPr lang="sv-SE" sz="2400" b="0" dirty="0">
                <a:latin typeface="+mn-lt"/>
                <a:cs typeface="Arial"/>
              </a:rPr>
              <a:t>Som stöd i din planering kan du använda de didaktiska frågorna, alltså:</a:t>
            </a:r>
            <a:br>
              <a:rPr lang="sv-SE" sz="2400" dirty="0">
                <a:latin typeface="+mn-lt"/>
              </a:rPr>
            </a:br>
            <a:r>
              <a:rPr lang="sv-SE" sz="2400" b="0" dirty="0">
                <a:latin typeface="+mn-lt"/>
                <a:cs typeface="Arial"/>
              </a:rPr>
              <a:t>- </a:t>
            </a:r>
            <a:r>
              <a:rPr lang="sv-SE" sz="2400" dirty="0">
                <a:latin typeface="+mn-lt"/>
                <a:cs typeface="Arial"/>
              </a:rPr>
              <a:t>Vad? </a:t>
            </a:r>
            <a:r>
              <a:rPr lang="sv-SE" sz="2000" b="0" dirty="0">
                <a:latin typeface="+mn-lt"/>
                <a:cs typeface="Arial"/>
              </a:rPr>
              <a:t>Vad är lektionen/momentets syfte i kursplanen?</a:t>
            </a:r>
            <a:br>
              <a:rPr lang="sv-SE" sz="2000" b="0" dirty="0">
                <a:latin typeface="+mn-lt"/>
                <a:cs typeface="Arial"/>
              </a:rPr>
            </a:br>
            <a:r>
              <a:rPr lang="sv-SE" sz="2400" b="0" dirty="0">
                <a:latin typeface="+mn-lt"/>
                <a:cs typeface="Arial"/>
              </a:rPr>
              <a:t>- </a:t>
            </a:r>
            <a:r>
              <a:rPr lang="sv-SE" sz="2400" dirty="0">
                <a:latin typeface="+mn-lt"/>
                <a:cs typeface="Arial"/>
              </a:rPr>
              <a:t>När? </a:t>
            </a:r>
            <a:r>
              <a:rPr lang="sv-SE" sz="2000" dirty="0">
                <a:latin typeface="+mn-lt"/>
                <a:cs typeface="Arial"/>
              </a:rPr>
              <a:t>Vilka lektioner är det frågan om?</a:t>
            </a:r>
            <a:r>
              <a:rPr lang="sv-SE" sz="2400" b="0" dirty="0">
                <a:latin typeface="+mn-lt"/>
                <a:cs typeface="Arial"/>
              </a:rPr>
              <a:t>			</a:t>
            </a:r>
            <a:br>
              <a:rPr lang="sv-SE" sz="2400" b="0" dirty="0">
                <a:latin typeface="+mn-lt"/>
              </a:rPr>
            </a:br>
            <a:r>
              <a:rPr lang="sv-SE" sz="2400" b="0" dirty="0">
                <a:latin typeface="+mn-lt"/>
                <a:cs typeface="Arial"/>
              </a:rPr>
              <a:t>- </a:t>
            </a:r>
            <a:r>
              <a:rPr lang="sv-SE" sz="2400" dirty="0">
                <a:latin typeface="+mn-lt"/>
                <a:cs typeface="Arial"/>
              </a:rPr>
              <a:t>Hur? </a:t>
            </a:r>
            <a:r>
              <a:rPr lang="sv-SE" sz="2000" dirty="0">
                <a:latin typeface="+mn-lt"/>
                <a:cs typeface="Arial"/>
              </a:rPr>
              <a:t>Hur ser min plan för undervisningen ut? Hur har jag tänkt att växla mellan arbetsuppgifter? </a:t>
            </a:r>
            <a:br>
              <a:rPr lang="sv-SE" sz="2400" b="0" dirty="0">
                <a:latin typeface="+mn-lt"/>
              </a:rPr>
            </a:br>
            <a:r>
              <a:rPr lang="sv-SE" sz="2400" b="0" dirty="0">
                <a:latin typeface="+mn-lt"/>
                <a:cs typeface="Arial"/>
              </a:rPr>
              <a:t>- </a:t>
            </a:r>
            <a:r>
              <a:rPr lang="sv-SE" sz="2400" dirty="0">
                <a:latin typeface="+mn-lt"/>
                <a:cs typeface="Arial"/>
              </a:rPr>
              <a:t>Vem? </a:t>
            </a:r>
            <a:r>
              <a:rPr lang="sv-SE" sz="2000" dirty="0">
                <a:latin typeface="+mn-lt"/>
                <a:cs typeface="Arial"/>
              </a:rPr>
              <a:t>Med vem/vilka ska jag arbeta med?</a:t>
            </a:r>
            <a:br>
              <a:rPr lang="sv-SE" sz="2000" dirty="0">
                <a:latin typeface="+mn-lt"/>
                <a:cs typeface="Arial"/>
              </a:rPr>
            </a:br>
            <a:r>
              <a:rPr lang="sv-SE" sz="2400" b="0" dirty="0">
                <a:latin typeface="+mn-lt"/>
                <a:cs typeface="Arial"/>
              </a:rPr>
              <a:t>- </a:t>
            </a:r>
            <a:r>
              <a:rPr lang="sv-SE" sz="2400" dirty="0">
                <a:latin typeface="+mn-lt"/>
                <a:cs typeface="Arial"/>
              </a:rPr>
              <a:t>Varför? </a:t>
            </a:r>
            <a:r>
              <a:rPr lang="sv-SE" sz="2000" dirty="0">
                <a:latin typeface="+mn-lt"/>
                <a:cs typeface="Arial"/>
              </a:rPr>
              <a:t>Varför är det viktigt för de studerande? Hur ska jag kommunicera det?</a:t>
            </a:r>
            <a:br>
              <a:rPr lang="sv-SE" sz="2000" dirty="0">
                <a:latin typeface="+mn-lt"/>
                <a:cs typeface="Arial"/>
              </a:rPr>
            </a:br>
            <a:r>
              <a:rPr lang="sv-SE" sz="2400" b="0" dirty="0">
                <a:latin typeface="+mn-lt"/>
                <a:cs typeface="Arial"/>
              </a:rPr>
              <a:t>- </a:t>
            </a:r>
            <a:r>
              <a:rPr lang="sv-SE" sz="2400" dirty="0">
                <a:latin typeface="+mn-lt"/>
                <a:cs typeface="Arial"/>
              </a:rPr>
              <a:t>Hur länge? </a:t>
            </a:r>
            <a:r>
              <a:rPr lang="sv-SE" sz="2000" dirty="0">
                <a:latin typeface="+mn-lt"/>
                <a:cs typeface="Arial"/>
              </a:rPr>
              <a:t>Hur långt är momentet? Finns det delmoment?</a:t>
            </a:r>
            <a:br>
              <a:rPr lang="sv-SE" sz="2000" dirty="0">
                <a:latin typeface="+mn-lt"/>
                <a:cs typeface="Arial"/>
              </a:rPr>
            </a:br>
            <a:r>
              <a:rPr lang="sv-SE" sz="2400" b="0" dirty="0">
                <a:latin typeface="+mn-lt"/>
                <a:cs typeface="Arial"/>
              </a:rPr>
              <a:t>- </a:t>
            </a:r>
            <a:r>
              <a:rPr lang="sv-SE" sz="2400" dirty="0">
                <a:latin typeface="+mn-lt"/>
                <a:cs typeface="Arial"/>
              </a:rPr>
              <a:t>Vad händer sedan?</a:t>
            </a:r>
            <a:endParaRPr lang="sv-SE" sz="2400" dirty="0"/>
          </a:p>
        </p:txBody>
      </p:sp>
    </p:spTree>
    <p:extLst>
      <p:ext uri="{BB962C8B-B14F-4D97-AF65-F5344CB8AC3E}">
        <p14:creationId xmlns:p14="http://schemas.microsoft.com/office/powerpoint/2010/main" val="125718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870106-9D6F-AA71-339F-224F4C1342FE}"/>
              </a:ext>
            </a:extLst>
          </p:cNvPr>
          <p:cNvSpPr>
            <a:spLocks noGrp="1"/>
          </p:cNvSpPr>
          <p:nvPr>
            <p:ph type="ctrTitle"/>
          </p:nvPr>
        </p:nvSpPr>
        <p:spPr/>
        <p:txBody>
          <a:bodyPr>
            <a:normAutofit fontScale="90000"/>
          </a:bodyPr>
          <a:lstStyle/>
          <a:p>
            <a:r>
              <a:rPr lang="sv-SE" dirty="0"/>
              <a:t>Planera utbildning och undervisning </a:t>
            </a:r>
          </a:p>
        </p:txBody>
      </p:sp>
    </p:spTree>
    <p:extLst>
      <p:ext uri="{BB962C8B-B14F-4D97-AF65-F5344CB8AC3E}">
        <p14:creationId xmlns:p14="http://schemas.microsoft.com/office/powerpoint/2010/main" val="4170118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921CCF-473D-D0CB-7157-E36F2C3C052B}"/>
              </a:ext>
            </a:extLst>
          </p:cNvPr>
          <p:cNvSpPr>
            <a:spLocks noGrp="1"/>
          </p:cNvSpPr>
          <p:nvPr>
            <p:ph type="title"/>
          </p:nvPr>
        </p:nvSpPr>
        <p:spPr/>
        <p:txBody>
          <a:bodyPr/>
          <a:lstStyle/>
          <a:p>
            <a:r>
              <a:rPr lang="sv-SE" sz="2800" dirty="0">
                <a:solidFill>
                  <a:schemeClr val="accent5"/>
                </a:solidFill>
                <a:latin typeface="+mn-lt"/>
              </a:rPr>
              <a:t>Några reflekterande frågor</a:t>
            </a:r>
            <a:endParaRPr lang="sv-SE" dirty="0"/>
          </a:p>
        </p:txBody>
      </p:sp>
      <p:sp>
        <p:nvSpPr>
          <p:cNvPr id="3" name="Platshållare för innehåll 2">
            <a:extLst>
              <a:ext uri="{FF2B5EF4-FFF2-40B4-BE49-F238E27FC236}">
                <a16:creationId xmlns:a16="http://schemas.microsoft.com/office/drawing/2014/main" id="{33BB5796-5F92-16F0-3442-1EE448A9C07A}"/>
              </a:ext>
            </a:extLst>
          </p:cNvPr>
          <p:cNvSpPr>
            <a:spLocks noGrp="1"/>
          </p:cNvSpPr>
          <p:nvPr>
            <p:ph idx="1"/>
          </p:nvPr>
        </p:nvSpPr>
        <p:spPr/>
        <p:txBody>
          <a:bodyPr/>
          <a:lstStyle/>
          <a:p>
            <a:r>
              <a:rPr lang="sv-SE" dirty="0">
                <a:latin typeface="+mn-lt"/>
              </a:rPr>
              <a:t>- Vad</a:t>
            </a:r>
            <a:r>
              <a:rPr lang="sv-SE" sz="2800" b="0" dirty="0">
                <a:latin typeface="+mn-lt"/>
              </a:rPr>
              <a:t>? - När ? - Hur? – Vem? - Varför?  - Hur länge? - Vad händer sedan? </a:t>
            </a:r>
            <a:br>
              <a:rPr lang="sv-SE" sz="3600" b="0" dirty="0">
                <a:latin typeface="+mn-lt"/>
              </a:rPr>
            </a:br>
            <a:br>
              <a:rPr lang="sv-SE" sz="3600" b="0" dirty="0">
                <a:latin typeface="+mn-lt"/>
              </a:rPr>
            </a:br>
            <a:r>
              <a:rPr lang="sv-SE" sz="2800" b="0" dirty="0">
                <a:latin typeface="+mn-lt"/>
              </a:rPr>
              <a:t>- Har vi en gemensam struktur för undervisningen i utbildningen?</a:t>
            </a:r>
            <a:br>
              <a:rPr lang="sv-SE" sz="2800" b="0" dirty="0">
                <a:latin typeface="+mn-lt"/>
              </a:rPr>
            </a:br>
            <a:r>
              <a:rPr lang="sv-SE" sz="2800" b="0" dirty="0">
                <a:latin typeface="+mn-lt"/>
              </a:rPr>
              <a:t>- Är det några frågor som är extra viktiga för att det ska fungera för alla studerande? </a:t>
            </a:r>
            <a:br>
              <a:rPr lang="sv-SE" sz="2800" b="0" dirty="0">
                <a:latin typeface="+mn-lt"/>
              </a:rPr>
            </a:br>
            <a:r>
              <a:rPr lang="sv-SE" sz="2800" b="0" dirty="0">
                <a:latin typeface="+mn-lt"/>
              </a:rPr>
              <a:t>- Vilken obesvarad fråga brukar få studerandegruppen att reagera? Hur kan vi förebygga?</a:t>
            </a:r>
            <a:br>
              <a:rPr lang="sv-SE" sz="2800" b="0" dirty="0">
                <a:latin typeface="+mn-lt"/>
              </a:rPr>
            </a:br>
            <a:r>
              <a:rPr lang="sv-SE" sz="2800" b="0" dirty="0">
                <a:latin typeface="+mn-lt"/>
              </a:rPr>
              <a:t>- Hur arbetar vi när det blir ändringar? </a:t>
            </a:r>
            <a:br>
              <a:rPr lang="sv-SE" sz="3600" b="0" dirty="0">
                <a:latin typeface="+mn-lt"/>
              </a:rPr>
            </a:br>
            <a:endParaRPr lang="sv-SE" dirty="0"/>
          </a:p>
        </p:txBody>
      </p:sp>
    </p:spTree>
    <p:extLst>
      <p:ext uri="{BB962C8B-B14F-4D97-AF65-F5344CB8AC3E}">
        <p14:creationId xmlns:p14="http://schemas.microsoft.com/office/powerpoint/2010/main" val="3276327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D2E841-A386-4A57-25C8-8FC1897473CE}"/>
              </a:ext>
            </a:extLst>
          </p:cNvPr>
          <p:cNvSpPr>
            <a:spLocks noGrp="1"/>
          </p:cNvSpPr>
          <p:nvPr>
            <p:ph type="title"/>
          </p:nvPr>
        </p:nvSpPr>
        <p:spPr/>
        <p:txBody>
          <a:bodyPr/>
          <a:lstStyle/>
          <a:p>
            <a:r>
              <a:rPr lang="sv-SE" sz="2800" dirty="0">
                <a:solidFill>
                  <a:schemeClr val="accent5"/>
                </a:solidFill>
                <a:latin typeface="+mn-lt"/>
              </a:rPr>
              <a:t>Att utveckla studerandes lärande</a:t>
            </a:r>
            <a:endParaRPr lang="sv-SE" dirty="0"/>
          </a:p>
        </p:txBody>
      </p:sp>
      <p:sp>
        <p:nvSpPr>
          <p:cNvPr id="3" name="Platshållare för innehåll 2">
            <a:extLst>
              <a:ext uri="{FF2B5EF4-FFF2-40B4-BE49-F238E27FC236}">
                <a16:creationId xmlns:a16="http://schemas.microsoft.com/office/drawing/2014/main" id="{86D1536A-627E-EE48-A4D9-644FE6AEBA78}"/>
              </a:ext>
            </a:extLst>
          </p:cNvPr>
          <p:cNvSpPr>
            <a:spLocks noGrp="1"/>
          </p:cNvSpPr>
          <p:nvPr>
            <p:ph idx="1"/>
          </p:nvPr>
        </p:nvSpPr>
        <p:spPr>
          <a:xfrm>
            <a:off x="732171" y="1356576"/>
            <a:ext cx="9423400" cy="4750925"/>
          </a:xfrm>
        </p:spPr>
        <p:txBody>
          <a:bodyPr/>
          <a:lstStyle/>
          <a:p>
            <a:r>
              <a:rPr lang="sv-SE" sz="2000" b="0" dirty="0">
                <a:latin typeface="+mn-lt"/>
              </a:rPr>
              <a:t>Strukturerad undervisning kombinerad med studieteknik stöttar och utvecklar de studerandes lärande. Att kombinera det med i övrigt strukturerad undervisning är gynnsamt för att stödja och utveckla studerandes lärande. </a:t>
            </a:r>
            <a:br>
              <a:rPr lang="sv-SE" sz="2000" b="0" dirty="0">
                <a:latin typeface="+mn-lt"/>
              </a:rPr>
            </a:br>
            <a:br>
              <a:rPr lang="sv-SE" sz="2000" b="0" dirty="0">
                <a:latin typeface="+mn-lt"/>
              </a:rPr>
            </a:br>
            <a:r>
              <a:rPr lang="sv-SE" sz="2000" b="0" dirty="0">
                <a:latin typeface="+mn-lt"/>
              </a:rPr>
              <a:t>Det finns olika varianter av undervisningsstrategier. Här kommer ett exempel på en allmän metod  </a:t>
            </a:r>
            <a:r>
              <a:rPr lang="sv-SE" sz="2000" dirty="0">
                <a:latin typeface="+mn-lt"/>
              </a:rPr>
              <a:t>av David Mitchell med </a:t>
            </a:r>
            <a:r>
              <a:rPr lang="sv-SE" sz="2000" b="0" dirty="0">
                <a:latin typeface="+mn-lt"/>
              </a:rPr>
              <a:t>tre faser:</a:t>
            </a:r>
            <a:br>
              <a:rPr lang="sv-SE" sz="2000" b="0" dirty="0">
                <a:latin typeface="+mn-lt"/>
              </a:rPr>
            </a:br>
            <a:br>
              <a:rPr lang="sv-SE" sz="2000" b="0" dirty="0">
                <a:latin typeface="+mn-lt"/>
              </a:rPr>
            </a:br>
            <a:r>
              <a:rPr lang="sv-SE" sz="2000" b="0" dirty="0">
                <a:latin typeface="+mn-lt"/>
              </a:rPr>
              <a:t>- </a:t>
            </a:r>
            <a:r>
              <a:rPr lang="sv-SE" sz="2000" dirty="0">
                <a:latin typeface="+mn-lt"/>
              </a:rPr>
              <a:t>Fas 1 </a:t>
            </a:r>
            <a:r>
              <a:rPr lang="sv-SE" sz="2000" b="0" dirty="0">
                <a:latin typeface="+mn-lt"/>
              </a:rPr>
              <a:t>handlar om att tänka framåt, förbereda lärandet, forma hypoteser och sätta upp mål för inlärningsuppgiften. </a:t>
            </a:r>
            <a:br>
              <a:rPr lang="sv-SE" sz="2000" b="0" dirty="0">
                <a:latin typeface="+mn-lt"/>
              </a:rPr>
            </a:br>
            <a:br>
              <a:rPr lang="sv-SE" sz="2000" b="0" dirty="0">
                <a:latin typeface="+mn-lt"/>
              </a:rPr>
            </a:br>
            <a:r>
              <a:rPr lang="sv-SE" sz="2000" b="0" dirty="0">
                <a:latin typeface="+mn-lt"/>
              </a:rPr>
              <a:t>- </a:t>
            </a:r>
            <a:r>
              <a:rPr lang="sv-SE" sz="2000" dirty="0">
                <a:latin typeface="+mn-lt"/>
              </a:rPr>
              <a:t>Fas 2 </a:t>
            </a:r>
            <a:r>
              <a:rPr lang="sv-SE" sz="2000" b="0" dirty="0">
                <a:latin typeface="+mn-lt"/>
              </a:rPr>
              <a:t>handlar om att tänka under arbetets gång, bekräfta förutsägelser eller hypoteser, ställa frågor, jämföra och sammanfatta. </a:t>
            </a:r>
            <a:br>
              <a:rPr lang="sv-SE" sz="2000" b="0" dirty="0">
                <a:latin typeface="+mn-lt"/>
              </a:rPr>
            </a:br>
            <a:br>
              <a:rPr lang="sv-SE" sz="2000" b="0" dirty="0">
                <a:latin typeface="+mn-lt"/>
              </a:rPr>
            </a:br>
            <a:r>
              <a:rPr lang="sv-SE" sz="2000" b="0" dirty="0">
                <a:latin typeface="+mn-lt"/>
              </a:rPr>
              <a:t>- </a:t>
            </a:r>
            <a:r>
              <a:rPr lang="sv-SE" sz="2000" dirty="0">
                <a:latin typeface="+mn-lt"/>
              </a:rPr>
              <a:t>Fas 3 </a:t>
            </a:r>
            <a:r>
              <a:rPr lang="sv-SE" sz="2000" b="0" dirty="0">
                <a:latin typeface="+mn-lt"/>
              </a:rPr>
              <a:t>handlar om att tänka tillbaka, förstå informationen och hur den kan tillämpas i andra situationer, sammanfatta och skapa en helhet.</a:t>
            </a:r>
            <a:endParaRPr lang="sv-SE" sz="2000" dirty="0"/>
          </a:p>
        </p:txBody>
      </p:sp>
    </p:spTree>
    <p:extLst>
      <p:ext uri="{BB962C8B-B14F-4D97-AF65-F5344CB8AC3E}">
        <p14:creationId xmlns:p14="http://schemas.microsoft.com/office/powerpoint/2010/main" val="220607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C539AE-E2E4-0D0B-2019-CA0398796A96}"/>
              </a:ext>
            </a:extLst>
          </p:cNvPr>
          <p:cNvSpPr>
            <a:spLocks noGrp="1"/>
          </p:cNvSpPr>
          <p:nvPr>
            <p:ph type="title"/>
          </p:nvPr>
        </p:nvSpPr>
        <p:spPr/>
        <p:txBody>
          <a:bodyPr>
            <a:normAutofit fontScale="90000"/>
          </a:bodyPr>
          <a:lstStyle/>
          <a:p>
            <a:r>
              <a:rPr lang="sv-SE" sz="2800" dirty="0">
                <a:solidFill>
                  <a:schemeClr val="tx2"/>
                </a:solidFill>
                <a:latin typeface="+mn-lt"/>
              </a:rPr>
              <a:t>Några video tips från MFD</a:t>
            </a:r>
            <a:br>
              <a:rPr lang="sv-SE" sz="1400" dirty="0">
                <a:latin typeface="+mn-lt"/>
              </a:rPr>
            </a:br>
            <a:endParaRPr lang="sv-SE" dirty="0"/>
          </a:p>
        </p:txBody>
      </p:sp>
      <p:sp>
        <p:nvSpPr>
          <p:cNvPr id="3" name="Platshållare för innehåll 2">
            <a:extLst>
              <a:ext uri="{FF2B5EF4-FFF2-40B4-BE49-F238E27FC236}">
                <a16:creationId xmlns:a16="http://schemas.microsoft.com/office/drawing/2014/main" id="{AAEFC45C-A55A-D6B9-7A9D-F3B68024153D}"/>
              </a:ext>
            </a:extLst>
          </p:cNvPr>
          <p:cNvSpPr>
            <a:spLocks noGrp="1"/>
          </p:cNvSpPr>
          <p:nvPr>
            <p:ph idx="1"/>
          </p:nvPr>
        </p:nvSpPr>
        <p:spPr>
          <a:xfrm>
            <a:off x="838200" y="1233577"/>
            <a:ext cx="9423400" cy="4934712"/>
          </a:xfrm>
        </p:spPr>
        <p:txBody>
          <a:bodyPr/>
          <a:lstStyle/>
          <a:p>
            <a:r>
              <a:rPr lang="sv-SE" sz="2400" b="0" dirty="0">
                <a:solidFill>
                  <a:schemeClr val="tx2"/>
                </a:solidFill>
                <a:latin typeface="+mn-lt"/>
              </a:rPr>
              <a:t>https://www.mfd.se/material/videor/nodvandigt-for-en-del---bra-for-alla/</a:t>
            </a:r>
            <a:br>
              <a:rPr lang="sv-SE" sz="2400" b="0" dirty="0">
                <a:solidFill>
                  <a:schemeClr val="tx2"/>
                </a:solidFill>
                <a:latin typeface="+mn-lt"/>
              </a:rPr>
            </a:br>
            <a:br>
              <a:rPr lang="sv-SE" sz="2400" b="0" dirty="0">
                <a:solidFill>
                  <a:schemeClr val="tx2"/>
                </a:solidFill>
                <a:latin typeface="+mn-lt"/>
              </a:rPr>
            </a:br>
            <a:r>
              <a:rPr lang="sv-SE" sz="2400" b="0" dirty="0">
                <a:solidFill>
                  <a:schemeClr val="tx2"/>
                </a:solidFill>
                <a:latin typeface="+mn-lt"/>
                <a:hlinkClick r:id="rId2">
                  <a:extLst>
                    <a:ext uri="{A12FA001-AC4F-418D-AE19-62706E023703}">
                      <ahyp:hlinkClr xmlns:ahyp="http://schemas.microsoft.com/office/drawing/2018/hyperlinkcolor" val="tx"/>
                    </a:ext>
                  </a:extLst>
                </a:hlinkClick>
              </a:rPr>
              <a:t>Kompetens före hinder - MFD</a:t>
            </a:r>
            <a:br>
              <a:rPr lang="sv-SE" sz="2400" b="0" dirty="0">
                <a:solidFill>
                  <a:schemeClr val="tx2"/>
                </a:solidFill>
                <a:latin typeface="+mn-lt"/>
              </a:rPr>
            </a:br>
            <a:br>
              <a:rPr lang="sv-SE" sz="2400" b="0" dirty="0">
                <a:solidFill>
                  <a:schemeClr val="tx2"/>
                </a:solidFill>
                <a:latin typeface="+mn-lt"/>
              </a:rPr>
            </a:br>
            <a:r>
              <a:rPr lang="sv-SE" sz="2400" b="0" dirty="0">
                <a:solidFill>
                  <a:schemeClr val="tx2"/>
                </a:solidFill>
                <a:latin typeface="+mn-lt"/>
                <a:hlinkClick r:id="rId3">
                  <a:extLst>
                    <a:ext uri="{A12FA001-AC4F-418D-AE19-62706E023703}">
                      <ahyp:hlinkClr xmlns:ahyp="http://schemas.microsoft.com/office/drawing/2018/hyperlinkcolor" val="tx"/>
                    </a:ext>
                  </a:extLst>
                </a:hlinkClick>
              </a:rPr>
              <a:t>Universell utformning - Så fungerar det – MFD</a:t>
            </a:r>
            <a:br>
              <a:rPr lang="sv-SE" sz="2400" b="0" dirty="0">
                <a:solidFill>
                  <a:schemeClr val="tx2"/>
                </a:solidFill>
                <a:latin typeface="+mn-lt"/>
              </a:rPr>
            </a:br>
            <a:br>
              <a:rPr lang="sv-SE" sz="2400" b="0" dirty="0">
                <a:solidFill>
                  <a:schemeClr val="tx2"/>
                </a:solidFill>
                <a:latin typeface="+mn-lt"/>
              </a:rPr>
            </a:br>
            <a:r>
              <a:rPr lang="sv-SE" sz="2400" b="0" dirty="0">
                <a:solidFill>
                  <a:schemeClr val="tx2"/>
                </a:solidFill>
                <a:latin typeface="+mn-lt"/>
                <a:hlinkClick r:id="rId4">
                  <a:extLst>
                    <a:ext uri="{A12FA001-AC4F-418D-AE19-62706E023703}">
                      <ahyp:hlinkClr xmlns:ahyp="http://schemas.microsoft.com/office/drawing/2018/hyperlinkcolor" val="tx"/>
                    </a:ext>
                  </a:extLst>
                </a:hlinkClick>
              </a:rPr>
              <a:t>Demokratins utveckling – MFD</a:t>
            </a:r>
            <a:br>
              <a:rPr lang="sv-SE" sz="2400" b="0" dirty="0">
                <a:solidFill>
                  <a:schemeClr val="tx2"/>
                </a:solidFill>
                <a:latin typeface="+mn-lt"/>
              </a:rPr>
            </a:br>
            <a:br>
              <a:rPr lang="sv-SE" sz="2400" b="0" dirty="0">
                <a:solidFill>
                  <a:schemeClr val="tx2"/>
                </a:solidFill>
                <a:latin typeface="+mn-lt"/>
              </a:rPr>
            </a:br>
            <a:r>
              <a:rPr lang="sv-SE" sz="2400" b="0" dirty="0">
                <a:solidFill>
                  <a:schemeClr val="tx2"/>
                </a:solidFill>
                <a:latin typeface="+mn-lt"/>
                <a:hlinkClick r:id="rId4">
                  <a:extLst>
                    <a:ext uri="{A12FA001-AC4F-418D-AE19-62706E023703}">
                      <ahyp:hlinkClr xmlns:ahyp="http://schemas.microsoft.com/office/drawing/2018/hyperlinkcolor" val="tx"/>
                    </a:ext>
                  </a:extLst>
                </a:hlinkClick>
              </a:rPr>
              <a:t>Demokratins utveckling – MFD</a:t>
            </a:r>
            <a:br>
              <a:rPr lang="sv-SE" sz="2400" b="0" dirty="0">
                <a:solidFill>
                  <a:schemeClr val="tx2"/>
                </a:solidFill>
                <a:latin typeface="+mn-lt"/>
              </a:rPr>
            </a:br>
            <a:br>
              <a:rPr lang="sv-SE" sz="2400" b="0" dirty="0">
                <a:solidFill>
                  <a:schemeClr val="tx2"/>
                </a:solidFill>
                <a:latin typeface="+mn-lt"/>
              </a:rPr>
            </a:br>
            <a:r>
              <a:rPr lang="sv-SE" sz="2400" b="0" dirty="0">
                <a:solidFill>
                  <a:schemeClr val="tx2"/>
                </a:solidFill>
                <a:latin typeface="+mn-lt"/>
                <a:hlinkClick r:id="rId5">
                  <a:extLst>
                    <a:ext uri="{A12FA001-AC4F-418D-AE19-62706E023703}">
                      <ahyp:hlinkClr xmlns:ahyp="http://schemas.microsoft.com/office/drawing/2018/hyperlinkcolor" val="tx"/>
                    </a:ext>
                  </a:extLst>
                </a:hlinkClick>
              </a:rPr>
              <a:t>Filmen Funktionshinder och funktionsnedsättning – MFD</a:t>
            </a:r>
            <a:br>
              <a:rPr lang="sv-SE" sz="2400" b="0" dirty="0">
                <a:solidFill>
                  <a:schemeClr val="tx2"/>
                </a:solidFill>
                <a:latin typeface="+mn-lt"/>
              </a:rPr>
            </a:br>
            <a:br>
              <a:rPr lang="sv-SE" sz="2400" b="0" dirty="0">
                <a:solidFill>
                  <a:schemeClr val="tx2"/>
                </a:solidFill>
                <a:latin typeface="+mn-lt"/>
              </a:rPr>
            </a:br>
            <a:r>
              <a:rPr lang="sv-SE" sz="2400" b="0" dirty="0">
                <a:solidFill>
                  <a:schemeClr val="tx2"/>
                </a:solidFill>
                <a:latin typeface="+mn-lt"/>
                <a:hlinkClick r:id="rId6">
                  <a:extLst>
                    <a:ext uri="{A12FA001-AC4F-418D-AE19-62706E023703}">
                      <ahyp:hlinkClr xmlns:ahyp="http://schemas.microsoft.com/office/drawing/2018/hyperlinkcolor" val="tx"/>
                    </a:ext>
                  </a:extLst>
                </a:hlinkClick>
              </a:rPr>
              <a:t>Filmen Delaktighet - MFD</a:t>
            </a:r>
            <a:br>
              <a:rPr lang="sv-SE" sz="2400" b="0" dirty="0">
                <a:solidFill>
                  <a:schemeClr val="tx2"/>
                </a:solidFill>
                <a:latin typeface="+mn-lt"/>
              </a:rPr>
            </a:br>
            <a:endParaRPr lang="sv-SE" sz="2400" dirty="0">
              <a:solidFill>
                <a:schemeClr val="tx2"/>
              </a:solidFill>
            </a:endParaRPr>
          </a:p>
        </p:txBody>
      </p:sp>
    </p:spTree>
    <p:extLst>
      <p:ext uri="{BB962C8B-B14F-4D97-AF65-F5344CB8AC3E}">
        <p14:creationId xmlns:p14="http://schemas.microsoft.com/office/powerpoint/2010/main" val="2441652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7103E4-DB6A-7154-5E44-664C0F6B84F1}"/>
              </a:ext>
            </a:extLst>
          </p:cNvPr>
          <p:cNvSpPr>
            <a:spLocks noGrp="1"/>
          </p:cNvSpPr>
          <p:nvPr>
            <p:ph type="title"/>
          </p:nvPr>
        </p:nvSpPr>
        <p:spPr/>
        <p:txBody>
          <a:bodyPr/>
          <a:lstStyle/>
          <a:p>
            <a:r>
              <a:rPr lang="sv-SE" sz="2800" dirty="0">
                <a:solidFill>
                  <a:schemeClr val="accent5"/>
                </a:solidFill>
                <a:latin typeface="+mn-lt"/>
              </a:rPr>
              <a:t>Om modul planera utbildning och undervisning</a:t>
            </a:r>
            <a:endParaRPr lang="sv-SE" dirty="0"/>
          </a:p>
        </p:txBody>
      </p:sp>
      <p:sp>
        <p:nvSpPr>
          <p:cNvPr id="3" name="Platshållare för innehåll 2">
            <a:extLst>
              <a:ext uri="{FF2B5EF4-FFF2-40B4-BE49-F238E27FC236}">
                <a16:creationId xmlns:a16="http://schemas.microsoft.com/office/drawing/2014/main" id="{572377DE-3738-60AF-3801-25AFA0CD6E16}"/>
              </a:ext>
            </a:extLst>
          </p:cNvPr>
          <p:cNvSpPr>
            <a:spLocks noGrp="1"/>
          </p:cNvSpPr>
          <p:nvPr>
            <p:ph idx="1"/>
          </p:nvPr>
        </p:nvSpPr>
        <p:spPr>
          <a:xfrm>
            <a:off x="1384300" y="1356577"/>
            <a:ext cx="9423400" cy="4351338"/>
          </a:xfrm>
        </p:spPr>
        <p:txBody>
          <a:bodyPr/>
          <a:lstStyle/>
          <a:p>
            <a:r>
              <a:rPr lang="sv-SE" sz="2800" b="0" dirty="0">
                <a:latin typeface="+mn-lt"/>
              </a:rPr>
              <a:t>I denna modul har du nytta av tillgänglighetsmodellen i modulen ”Vad är tillgänglig utbildning och undervisning”. Beakta alla tre lärmiljöerna, den sociala, den pedagogiska och den fysiska samt inkludera den digitala delen i lärmiljöerna i planeringen. </a:t>
            </a:r>
            <a:br>
              <a:rPr lang="sv-SE" sz="2800" b="0" dirty="0">
                <a:latin typeface="+mn-lt"/>
              </a:rPr>
            </a:br>
            <a:br>
              <a:rPr lang="sv-SE" sz="2800" b="0" dirty="0">
                <a:latin typeface="+mn-lt"/>
              </a:rPr>
            </a:br>
            <a:r>
              <a:rPr lang="sv-SE" sz="2800" b="0" dirty="0">
                <a:latin typeface="+mn-lt"/>
              </a:rPr>
              <a:t>Ta gärna hjälp av det praktiska verktyget ”fyrfältaren för kartläggning och planera insatser”. Det ger en bra grund för planering av en tillgänglig lärmiljö i utbildningen. Den gör det också möjligt att enkelt följa upp insatserna.</a:t>
            </a:r>
            <a:br>
              <a:rPr lang="sv-SE" sz="2800" b="0" dirty="0">
                <a:latin typeface="+mn-lt"/>
              </a:rPr>
            </a:br>
            <a:endParaRPr lang="sv-SE" dirty="0"/>
          </a:p>
        </p:txBody>
      </p:sp>
    </p:spTree>
    <p:extLst>
      <p:ext uri="{BB962C8B-B14F-4D97-AF65-F5344CB8AC3E}">
        <p14:creationId xmlns:p14="http://schemas.microsoft.com/office/powerpoint/2010/main" val="3191048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27A69EE6-E9BC-4E2E-8019-AE839F04C4C0}"/>
              </a:ext>
            </a:extLst>
          </p:cNvPr>
          <p:cNvSpPr>
            <a:spLocks noGrp="1"/>
          </p:cNvSpPr>
          <p:nvPr>
            <p:ph type="subTitle" idx="1"/>
          </p:nvPr>
        </p:nvSpPr>
        <p:spPr>
          <a:xfrm>
            <a:off x="854015" y="4644015"/>
            <a:ext cx="8545572" cy="1202835"/>
          </a:xfrm>
        </p:spPr>
        <p:txBody>
          <a:bodyPr/>
          <a:lstStyle/>
          <a:p>
            <a:pPr>
              <a:lnSpc>
                <a:spcPct val="150000"/>
              </a:lnSpc>
            </a:pPr>
            <a:r>
              <a:rPr lang="sv-SE" sz="3600" b="1" dirty="0"/>
              <a:t>Planera</a:t>
            </a:r>
            <a:r>
              <a:rPr lang="sv-SE" sz="2400" b="1" dirty="0"/>
              <a:t> </a:t>
            </a:r>
            <a:r>
              <a:rPr lang="sv-SE" sz="3600" b="1" dirty="0"/>
              <a:t>utbildning</a:t>
            </a:r>
            <a:r>
              <a:rPr lang="sv-SE" sz="2400" b="1" dirty="0"/>
              <a:t> </a:t>
            </a:r>
            <a:endParaRPr lang="sv-SE" dirty="0"/>
          </a:p>
        </p:txBody>
      </p:sp>
    </p:spTree>
    <p:extLst>
      <p:ext uri="{BB962C8B-B14F-4D97-AF65-F5344CB8AC3E}">
        <p14:creationId xmlns:p14="http://schemas.microsoft.com/office/powerpoint/2010/main" val="1095238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69EA01-5407-F962-9F64-8234DB035E55}"/>
              </a:ext>
            </a:extLst>
          </p:cNvPr>
          <p:cNvSpPr>
            <a:spLocks noGrp="1"/>
          </p:cNvSpPr>
          <p:nvPr>
            <p:ph type="title"/>
          </p:nvPr>
        </p:nvSpPr>
        <p:spPr/>
        <p:txBody>
          <a:bodyPr/>
          <a:lstStyle/>
          <a:p>
            <a:r>
              <a:rPr lang="sv-SE" sz="2800" dirty="0">
                <a:solidFill>
                  <a:schemeClr val="accent5"/>
                </a:solidFill>
                <a:latin typeface="+mn-lt"/>
              </a:rPr>
              <a:t>Tydlighet och struktur</a:t>
            </a:r>
            <a:endParaRPr lang="sv-SE" dirty="0"/>
          </a:p>
        </p:txBody>
      </p:sp>
      <p:sp>
        <p:nvSpPr>
          <p:cNvPr id="3" name="Platshållare för innehåll 2">
            <a:extLst>
              <a:ext uri="{FF2B5EF4-FFF2-40B4-BE49-F238E27FC236}">
                <a16:creationId xmlns:a16="http://schemas.microsoft.com/office/drawing/2014/main" id="{057D52D0-13B3-113E-0D08-34BAC0BE7FB9}"/>
              </a:ext>
            </a:extLst>
          </p:cNvPr>
          <p:cNvSpPr>
            <a:spLocks noGrp="1"/>
          </p:cNvSpPr>
          <p:nvPr>
            <p:ph idx="1"/>
          </p:nvPr>
        </p:nvSpPr>
        <p:spPr>
          <a:xfrm>
            <a:off x="1384300" y="1123664"/>
            <a:ext cx="9423400" cy="4351338"/>
          </a:xfrm>
        </p:spPr>
        <p:txBody>
          <a:bodyPr/>
          <a:lstStyle/>
          <a:p>
            <a:br>
              <a:rPr lang="sv-SE" sz="2800" dirty="0">
                <a:latin typeface="+mn-lt"/>
              </a:rPr>
            </a:br>
            <a:r>
              <a:rPr lang="sv-SE" sz="2800" b="0" dirty="0">
                <a:latin typeface="+mn-lt"/>
              </a:rPr>
              <a:t>Är en viktig del i utbildning och undervisning för alla studerande. För en hel del studerande är det till och med en förutsättning för att kunna fokusera, planera och ta ansvar för sina studier och få ihop livet i övrigt. </a:t>
            </a:r>
            <a:br>
              <a:rPr lang="sv-SE" sz="2800" b="0" dirty="0">
                <a:latin typeface="+mn-lt"/>
              </a:rPr>
            </a:br>
            <a:br>
              <a:rPr lang="sv-SE" sz="2800" b="0" dirty="0">
                <a:latin typeface="+mn-lt"/>
              </a:rPr>
            </a:br>
            <a:r>
              <a:rPr lang="sv-SE" sz="2800" b="0" dirty="0">
                <a:latin typeface="+mn-lt"/>
              </a:rPr>
              <a:t>Förändringar kan också behöva ske med kort varsel av olika orsaker. Då är det extra viktigt med tydlighet och struktur samt klarhet i vilka kanaler som används för att kommunicera. Tidigare information måste revideras.</a:t>
            </a:r>
            <a:br>
              <a:rPr lang="sv-SE" sz="2800" b="0" dirty="0">
                <a:latin typeface="+mn-lt"/>
              </a:rPr>
            </a:br>
            <a:endParaRPr lang="sv-SE" dirty="0"/>
          </a:p>
        </p:txBody>
      </p:sp>
    </p:spTree>
    <p:extLst>
      <p:ext uri="{BB962C8B-B14F-4D97-AF65-F5344CB8AC3E}">
        <p14:creationId xmlns:p14="http://schemas.microsoft.com/office/powerpoint/2010/main" val="1367007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CC00F6-4F3E-D237-E491-0227CABBF13F}"/>
              </a:ext>
            </a:extLst>
          </p:cNvPr>
          <p:cNvSpPr>
            <a:spLocks noGrp="1"/>
          </p:cNvSpPr>
          <p:nvPr>
            <p:ph type="title"/>
          </p:nvPr>
        </p:nvSpPr>
        <p:spPr/>
        <p:txBody>
          <a:bodyPr/>
          <a:lstStyle/>
          <a:p>
            <a:r>
              <a:rPr lang="sv-SE" sz="2800" dirty="0">
                <a:solidFill>
                  <a:schemeClr val="accent5"/>
                </a:solidFill>
                <a:latin typeface="+mn-lt"/>
              </a:rPr>
              <a:t>Utbildningsplanering</a:t>
            </a:r>
            <a:endParaRPr lang="sv-SE" dirty="0"/>
          </a:p>
        </p:txBody>
      </p:sp>
      <p:sp>
        <p:nvSpPr>
          <p:cNvPr id="3" name="Platshållare för innehåll 2">
            <a:extLst>
              <a:ext uri="{FF2B5EF4-FFF2-40B4-BE49-F238E27FC236}">
                <a16:creationId xmlns:a16="http://schemas.microsoft.com/office/drawing/2014/main" id="{13D74AE4-3793-150F-28FC-D862878F601B}"/>
              </a:ext>
            </a:extLst>
          </p:cNvPr>
          <p:cNvSpPr>
            <a:spLocks noGrp="1"/>
          </p:cNvSpPr>
          <p:nvPr>
            <p:ph idx="1"/>
          </p:nvPr>
        </p:nvSpPr>
        <p:spPr>
          <a:xfrm>
            <a:off x="1384300" y="1356577"/>
            <a:ext cx="9423400" cy="4351338"/>
          </a:xfrm>
        </p:spPr>
        <p:txBody>
          <a:bodyPr/>
          <a:lstStyle/>
          <a:p>
            <a:r>
              <a:rPr lang="sv-SE" sz="2800" b="0" dirty="0">
                <a:latin typeface="+mn-lt"/>
              </a:rPr>
              <a:t>-Kursernas ordningsföljd utifrån lärande, progression och utbildningens mål </a:t>
            </a:r>
            <a:br>
              <a:rPr lang="sv-SE" sz="2800" b="0" dirty="0">
                <a:latin typeface="+mn-lt"/>
              </a:rPr>
            </a:br>
            <a:br>
              <a:rPr lang="sv-SE" sz="2800" b="0" dirty="0">
                <a:latin typeface="+mn-lt"/>
              </a:rPr>
            </a:br>
            <a:r>
              <a:rPr lang="sv-SE" sz="2800" b="0" dirty="0">
                <a:latin typeface="+mn-lt"/>
              </a:rPr>
              <a:t>- Vad behöver varje kurs för resurser, aktiviteter mm utifrån sitt  innehåll?</a:t>
            </a:r>
            <a:br>
              <a:rPr lang="sv-SE" sz="2800" b="0" dirty="0">
                <a:latin typeface="+mn-lt"/>
              </a:rPr>
            </a:br>
            <a:br>
              <a:rPr lang="sv-SE" sz="2800" b="0" dirty="0">
                <a:latin typeface="+mn-lt"/>
              </a:rPr>
            </a:br>
            <a:r>
              <a:rPr lang="sv-SE" sz="2800" b="0" dirty="0">
                <a:latin typeface="+mn-lt"/>
              </a:rPr>
              <a:t>- Vad behöver utbildarna för att vara en del i en helhet och för att tillsammans kunna skapa en helhet för de studerande</a:t>
            </a:r>
            <a:br>
              <a:rPr lang="sv-SE" sz="2800" b="0" dirty="0">
                <a:latin typeface="+mn-lt"/>
              </a:rPr>
            </a:br>
            <a:br>
              <a:rPr lang="sv-SE" sz="2800" b="0" dirty="0">
                <a:latin typeface="+mn-lt"/>
              </a:rPr>
            </a:br>
            <a:r>
              <a:rPr lang="sv-SE" sz="2800" b="0" dirty="0">
                <a:latin typeface="+mn-lt"/>
              </a:rPr>
              <a:t>- Val av </a:t>
            </a:r>
            <a:r>
              <a:rPr lang="sv-SE" sz="2800" b="0" dirty="0" err="1">
                <a:latin typeface="+mn-lt"/>
              </a:rPr>
              <a:t>lärverktyg</a:t>
            </a:r>
            <a:r>
              <a:rPr lang="sv-SE" sz="2800" b="0" dirty="0">
                <a:latin typeface="+mn-lt"/>
              </a:rPr>
              <a:t> såsom programvaror, litteratur, undervisningsmaterial, unikt för denna utbildning …</a:t>
            </a:r>
            <a:br>
              <a:rPr lang="sv-SE" sz="2800" b="0" dirty="0">
                <a:latin typeface="+mn-lt"/>
              </a:rPr>
            </a:br>
            <a:br>
              <a:rPr lang="sv-SE" sz="2800" b="0" dirty="0">
                <a:latin typeface="+mn-lt"/>
              </a:rPr>
            </a:br>
            <a:endParaRPr lang="sv-SE" dirty="0"/>
          </a:p>
        </p:txBody>
      </p:sp>
    </p:spTree>
    <p:extLst>
      <p:ext uri="{BB962C8B-B14F-4D97-AF65-F5344CB8AC3E}">
        <p14:creationId xmlns:p14="http://schemas.microsoft.com/office/powerpoint/2010/main" val="1842473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A81EEF-54FE-507F-E9E6-0F52E52F498C}"/>
              </a:ext>
            </a:extLst>
          </p:cNvPr>
          <p:cNvSpPr>
            <a:spLocks noGrp="1"/>
          </p:cNvSpPr>
          <p:nvPr>
            <p:ph type="title"/>
          </p:nvPr>
        </p:nvSpPr>
        <p:spPr/>
        <p:txBody>
          <a:bodyPr/>
          <a:lstStyle/>
          <a:p>
            <a:r>
              <a:rPr lang="sv-SE" sz="2800" dirty="0">
                <a:solidFill>
                  <a:schemeClr val="accent5"/>
                </a:solidFill>
                <a:latin typeface="+mn-lt"/>
                <a:cs typeface="Arial"/>
              </a:rPr>
              <a:t>Lite mer om </a:t>
            </a:r>
            <a:r>
              <a:rPr lang="sv-SE" sz="2800" dirty="0" err="1">
                <a:solidFill>
                  <a:schemeClr val="accent5"/>
                </a:solidFill>
                <a:latin typeface="+mn-lt"/>
                <a:cs typeface="Arial"/>
              </a:rPr>
              <a:t>lärverktyg</a:t>
            </a:r>
            <a:endParaRPr lang="sv-SE" dirty="0"/>
          </a:p>
        </p:txBody>
      </p:sp>
      <p:sp>
        <p:nvSpPr>
          <p:cNvPr id="3" name="Platshållare för innehåll 2">
            <a:extLst>
              <a:ext uri="{FF2B5EF4-FFF2-40B4-BE49-F238E27FC236}">
                <a16:creationId xmlns:a16="http://schemas.microsoft.com/office/drawing/2014/main" id="{60600A7D-301D-87DE-676B-47FE793E5C64}"/>
              </a:ext>
            </a:extLst>
          </p:cNvPr>
          <p:cNvSpPr>
            <a:spLocks noGrp="1"/>
          </p:cNvSpPr>
          <p:nvPr>
            <p:ph idx="1"/>
          </p:nvPr>
        </p:nvSpPr>
        <p:spPr>
          <a:xfrm>
            <a:off x="1051348" y="1253331"/>
            <a:ext cx="9423400" cy="4351338"/>
          </a:xfrm>
        </p:spPr>
        <p:txBody>
          <a:bodyPr/>
          <a:lstStyle/>
          <a:p>
            <a:r>
              <a:rPr lang="sv-SE" sz="2800" b="0" dirty="0" err="1">
                <a:latin typeface="+mn-lt"/>
                <a:cs typeface="Arial"/>
              </a:rPr>
              <a:t>Lärverktyg</a:t>
            </a:r>
            <a:r>
              <a:rPr lang="sv-SE" sz="2800" b="0" dirty="0">
                <a:latin typeface="+mn-lt"/>
                <a:cs typeface="Arial"/>
              </a:rPr>
              <a:t> kan användas som ett samlingsbegrepp för läromedel, material, programvaror, digitala verktyg och utrustning som används i utbildningen med olika syften i den pedagogiska lärmiljön. </a:t>
            </a:r>
          </a:p>
          <a:p>
            <a:br>
              <a:rPr lang="sv-SE" sz="2800" b="0" dirty="0">
                <a:latin typeface="+mn-lt"/>
                <a:cs typeface="Arial"/>
              </a:rPr>
            </a:br>
            <a:r>
              <a:rPr lang="sv-SE" sz="2800" dirty="0">
                <a:latin typeface="+mn-lt"/>
                <a:cs typeface="Arial"/>
              </a:rPr>
              <a:t>Reflektera kring de olika </a:t>
            </a:r>
            <a:r>
              <a:rPr lang="sv-SE" sz="2800" dirty="0" err="1">
                <a:latin typeface="+mn-lt"/>
                <a:cs typeface="Arial"/>
              </a:rPr>
              <a:t>lärverktygen</a:t>
            </a:r>
            <a:r>
              <a:rPr lang="sv-SE" sz="2800" dirty="0">
                <a:latin typeface="+mn-lt"/>
                <a:cs typeface="Arial"/>
              </a:rPr>
              <a:t> och tillgänglig pedagogisk lärmiljö</a:t>
            </a:r>
            <a:br>
              <a:rPr lang="sv-SE" sz="2800" dirty="0">
                <a:latin typeface="+mn-lt"/>
                <a:cs typeface="Arial"/>
              </a:rPr>
            </a:br>
            <a:r>
              <a:rPr lang="sv-SE" sz="2800" b="0" dirty="0">
                <a:latin typeface="+mn-lt"/>
                <a:cs typeface="Arial"/>
              </a:rPr>
              <a:t>- Finns det inbyggda funktioner som kan vara ett stöd? 			Exempelvis talsyntes, stavning, mallar… </a:t>
            </a:r>
            <a:br>
              <a:rPr lang="sv-SE" sz="2800" b="0" dirty="0">
                <a:latin typeface="+mn-lt"/>
              </a:rPr>
            </a:br>
            <a:br>
              <a:rPr lang="sv-SE" sz="2800" b="0" dirty="0">
                <a:latin typeface="+mn-lt"/>
              </a:rPr>
            </a:br>
            <a:br>
              <a:rPr lang="sv-SE" sz="2400" b="0" dirty="0">
                <a:latin typeface="+mn-lt"/>
              </a:rPr>
            </a:br>
            <a:br>
              <a:rPr lang="sv-SE" sz="2400" b="0" dirty="0">
                <a:latin typeface="+mn-lt"/>
              </a:rPr>
            </a:br>
            <a:br>
              <a:rPr lang="sv-SE" sz="3600" dirty="0">
                <a:latin typeface="+mn-lt"/>
              </a:rPr>
            </a:br>
            <a:br>
              <a:rPr lang="sv-SE" sz="2000" dirty="0"/>
            </a:br>
            <a:endParaRPr lang="sv-SE" dirty="0"/>
          </a:p>
        </p:txBody>
      </p:sp>
    </p:spTree>
    <p:extLst>
      <p:ext uri="{BB962C8B-B14F-4D97-AF65-F5344CB8AC3E}">
        <p14:creationId xmlns:p14="http://schemas.microsoft.com/office/powerpoint/2010/main" val="4152768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547824-1AE3-C91F-AE17-E25F27D6B703}"/>
              </a:ext>
            </a:extLst>
          </p:cNvPr>
          <p:cNvSpPr>
            <a:spLocks noGrp="1"/>
          </p:cNvSpPr>
          <p:nvPr>
            <p:ph type="title"/>
          </p:nvPr>
        </p:nvSpPr>
        <p:spPr/>
        <p:txBody>
          <a:bodyPr/>
          <a:lstStyle/>
          <a:p>
            <a:r>
              <a:rPr lang="sv-SE" sz="2800" dirty="0">
                <a:solidFill>
                  <a:schemeClr val="accent5"/>
                </a:solidFill>
                <a:latin typeface="+mn-lt"/>
              </a:rPr>
              <a:t>fortsättning utbildningsplanering</a:t>
            </a:r>
            <a:endParaRPr lang="sv-SE" dirty="0"/>
          </a:p>
        </p:txBody>
      </p:sp>
      <p:sp>
        <p:nvSpPr>
          <p:cNvPr id="3" name="Platshållare för innehåll 2">
            <a:extLst>
              <a:ext uri="{FF2B5EF4-FFF2-40B4-BE49-F238E27FC236}">
                <a16:creationId xmlns:a16="http://schemas.microsoft.com/office/drawing/2014/main" id="{DC6100EB-3877-F0B7-F694-984A0FF3E070}"/>
              </a:ext>
            </a:extLst>
          </p:cNvPr>
          <p:cNvSpPr>
            <a:spLocks noGrp="1"/>
          </p:cNvSpPr>
          <p:nvPr>
            <p:ph idx="1"/>
          </p:nvPr>
        </p:nvSpPr>
        <p:spPr/>
        <p:txBody>
          <a:bodyPr/>
          <a:lstStyle/>
          <a:p>
            <a:r>
              <a:rPr lang="sv-SE" sz="2800" b="0" dirty="0">
                <a:latin typeface="+mn-lt"/>
              </a:rPr>
              <a:t>Var och hur samlas all information kring utbildningen så det finns en struktur och ramverk för hela utbildningen under hela utbildningstiden?</a:t>
            </a:r>
            <a:br>
              <a:rPr lang="sv-SE" sz="2800" b="0" dirty="0">
                <a:latin typeface="+mn-lt"/>
              </a:rPr>
            </a:br>
            <a:r>
              <a:rPr lang="sv-SE" sz="2800" b="0" dirty="0">
                <a:latin typeface="+mn-lt"/>
              </a:rPr>
              <a:t> </a:t>
            </a:r>
            <a:br>
              <a:rPr lang="sv-SE" sz="2800" dirty="0">
                <a:latin typeface="+mn-lt"/>
              </a:rPr>
            </a:br>
            <a:r>
              <a:rPr lang="sv-SE" sz="2800" b="0" dirty="0">
                <a:latin typeface="+mn-lt"/>
              </a:rPr>
              <a:t>- Vad finns var? Såsom övergripande information om hela utbildningen, vem gör vad på utbildningen, schema, kommunikationskanaler, kursplanering och undervisning, inlämning av uppgifter, återkoppling, bedömning och betyg …</a:t>
            </a:r>
            <a:br>
              <a:rPr lang="sv-SE" sz="2800" b="0" dirty="0">
                <a:latin typeface="+mn-lt"/>
              </a:rPr>
            </a:br>
            <a:br>
              <a:rPr lang="sv-SE" sz="2400" b="0" dirty="0">
                <a:solidFill>
                  <a:schemeClr val="bg2"/>
                </a:solidFill>
                <a:latin typeface="+mn-lt"/>
              </a:rPr>
            </a:br>
            <a:endParaRPr lang="sv-SE" dirty="0"/>
          </a:p>
        </p:txBody>
      </p:sp>
    </p:spTree>
    <p:extLst>
      <p:ext uri="{BB962C8B-B14F-4D97-AF65-F5344CB8AC3E}">
        <p14:creationId xmlns:p14="http://schemas.microsoft.com/office/powerpoint/2010/main" val="2179538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CE177335-A9B3-AE33-606B-36507E1C32F6}"/>
              </a:ext>
            </a:extLst>
          </p:cNvPr>
          <p:cNvSpPr>
            <a:spLocks noGrp="1"/>
          </p:cNvSpPr>
          <p:nvPr>
            <p:ph type="subTitle" idx="1"/>
          </p:nvPr>
        </p:nvSpPr>
        <p:spPr/>
        <p:txBody>
          <a:bodyPr/>
          <a:lstStyle/>
          <a:p>
            <a:pPr>
              <a:lnSpc>
                <a:spcPct val="150000"/>
              </a:lnSpc>
            </a:pPr>
            <a:r>
              <a:rPr lang="sv-SE" sz="3600" b="1" dirty="0"/>
              <a:t>Planera undervisning </a:t>
            </a:r>
            <a:endParaRPr lang="sv-SE" sz="3600" dirty="0"/>
          </a:p>
        </p:txBody>
      </p:sp>
    </p:spTree>
    <p:extLst>
      <p:ext uri="{BB962C8B-B14F-4D97-AF65-F5344CB8AC3E}">
        <p14:creationId xmlns:p14="http://schemas.microsoft.com/office/powerpoint/2010/main" val="1361645410"/>
      </p:ext>
    </p:extLst>
  </p:cSld>
  <p:clrMapOvr>
    <a:masterClrMapping/>
  </p:clrMapOvr>
</p:sld>
</file>

<file path=ppt/theme/theme1.xml><?xml version="1.0" encoding="utf-8"?>
<a:theme xmlns:a="http://schemas.openxmlformats.org/drawingml/2006/main" name="Office-tema">
  <a:themeElements>
    <a:clrScheme name="MYH 2019">
      <a:dk1>
        <a:srgbClr val="000000"/>
      </a:dk1>
      <a:lt1>
        <a:srgbClr val="F4F1EB"/>
      </a:lt1>
      <a:dk2>
        <a:srgbClr val="1F497D"/>
      </a:dk2>
      <a:lt2>
        <a:srgbClr val="F2F2F2"/>
      </a:lt2>
      <a:accent1>
        <a:srgbClr val="4C638D"/>
      </a:accent1>
      <a:accent2>
        <a:srgbClr val="A3C5F2"/>
      </a:accent2>
      <a:accent3>
        <a:srgbClr val="233348"/>
      </a:accent3>
      <a:accent4>
        <a:srgbClr val="F4F1EB"/>
      </a:accent4>
      <a:accent5>
        <a:srgbClr val="F0DE96"/>
      </a:accent5>
      <a:accent6>
        <a:srgbClr val="F8EE5C"/>
      </a:accent6>
      <a:hlink>
        <a:srgbClr val="386DBD"/>
      </a:hlink>
      <a:folHlink>
        <a:srgbClr val="7D5660"/>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49EA602-915D-4ACB-855A-3D3F80EFB468}" vid="{87614711-8E89-4430-9035-814C9F9DCB9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920F7CA6EFF0E14F96216F4AA5D15E6A" ma:contentTypeVersion="6" ma:contentTypeDescription="Skapa ett nytt dokument." ma:contentTypeScope="" ma:versionID="2129fd1e35ffd3ca625f6f32f34fbef1">
  <xsd:schema xmlns:xsd="http://www.w3.org/2001/XMLSchema" xmlns:xs="http://www.w3.org/2001/XMLSchema" xmlns:p="http://schemas.microsoft.com/office/2006/metadata/properties" xmlns:ns2="3b92eddb-c2f3-419f-af13-a5aa74356176" xmlns:ns3="31f08ab8-a8f1-484e-aeab-b6f0af8e93da" targetNamespace="http://schemas.microsoft.com/office/2006/metadata/properties" ma:root="true" ma:fieldsID="006dbf45b0d442683d77b26a6cb2e197" ns2:_="" ns3:_="">
    <xsd:import namespace="3b92eddb-c2f3-419f-af13-a5aa74356176"/>
    <xsd:import namespace="31f08ab8-a8f1-484e-aeab-b6f0af8e93d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92eddb-c2f3-419f-af13-a5aa743561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f08ab8-a8f1-484e-aeab-b6f0af8e93da"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76EA89-394E-4C93-81CE-C038A8DD9869}">
  <ds:schemaRefs>
    <ds:schemaRef ds:uri="http://schemas.microsoft.com/sharepoint/v3/contenttype/forms"/>
  </ds:schemaRefs>
</ds:datastoreItem>
</file>

<file path=customXml/itemProps2.xml><?xml version="1.0" encoding="utf-8"?>
<ds:datastoreItem xmlns:ds="http://schemas.openxmlformats.org/officeDocument/2006/customXml" ds:itemID="{996CE9CE-016E-4E3A-AA27-6093251649BD}">
  <ds:schemaRefs>
    <ds:schemaRef ds:uri="http://schemas.microsoft.com/office/2006/documentManagement/types"/>
    <ds:schemaRef ds:uri="http://www.w3.org/XML/1998/namespace"/>
    <ds:schemaRef ds:uri="http://purl.org/dc/elements/1.1/"/>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9eab9145-6c50-43f6-819b-5cb92d38ad23"/>
  </ds:schemaRefs>
</ds:datastoreItem>
</file>

<file path=customXml/itemProps3.xml><?xml version="1.0" encoding="utf-8"?>
<ds:datastoreItem xmlns:ds="http://schemas.openxmlformats.org/officeDocument/2006/customXml" ds:itemID="{33087846-68C1-4C26-8AFB-08346912A4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92eddb-c2f3-419f-af13-a5aa74356176"/>
    <ds:schemaRef ds:uri="31f08ab8-a8f1-484e-aeab-b6f0af8e93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Myh_mall_ppt</Template>
  <TotalTime>35</TotalTime>
  <Words>1401</Words>
  <Application>Microsoft Office PowerPoint</Application>
  <PresentationFormat>Bredbild</PresentationFormat>
  <Paragraphs>41</Paragraphs>
  <Slides>22</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22</vt:i4>
      </vt:variant>
    </vt:vector>
  </HeadingPairs>
  <TitlesOfParts>
    <vt:vector size="25" baseType="lpstr">
      <vt:lpstr>Arial</vt:lpstr>
      <vt:lpstr>Calibri</vt:lpstr>
      <vt:lpstr>Office-tema</vt:lpstr>
      <vt:lpstr>PowerPoint-presentation</vt:lpstr>
      <vt:lpstr>Planera utbildning och undervisning </vt:lpstr>
      <vt:lpstr>Om modul planera utbildning och undervisning</vt:lpstr>
      <vt:lpstr>PowerPoint-presentation</vt:lpstr>
      <vt:lpstr>Tydlighet och struktur</vt:lpstr>
      <vt:lpstr>Utbildningsplanering</vt:lpstr>
      <vt:lpstr>Lite mer om lärverktyg</vt:lpstr>
      <vt:lpstr>fortsättning utbildningsplanering</vt:lpstr>
      <vt:lpstr>PowerPoint-presentation</vt:lpstr>
      <vt:lpstr>Tydlighet och struktur i undervisningen</vt:lpstr>
      <vt:lpstr>fortsättning</vt:lpstr>
      <vt:lpstr>Relationernas betydelse</vt:lpstr>
      <vt:lpstr>Planera undervisning för studerande  som behöver stöd rörande:</vt:lpstr>
      <vt:lpstr>Struktur för undervisningen i utbildningen</vt:lpstr>
      <vt:lpstr>Återkoppling, bedömning och betyg</vt:lpstr>
      <vt:lpstr>PowerPoint-presentation</vt:lpstr>
      <vt:lpstr>Vad är didaktik?</vt:lpstr>
      <vt:lpstr>Didaktiska frågor</vt:lpstr>
      <vt:lpstr>De sju didaktiska frågorna</vt:lpstr>
      <vt:lpstr>Några reflekterande frågor</vt:lpstr>
      <vt:lpstr>Att utveckla studerandes lärande</vt:lpstr>
      <vt:lpstr>Några video tips från MFD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Carina Bolmefalk</dc:creator>
  <cp:lastModifiedBy>Linda Claesson</cp:lastModifiedBy>
  <cp:revision>2</cp:revision>
  <dcterms:created xsi:type="dcterms:W3CDTF">2024-12-09T12:52:29Z</dcterms:created>
  <dcterms:modified xsi:type="dcterms:W3CDTF">2024-12-16T11:00:41Z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0x010100920F7CA6EFF0E14F96216F4AA5D15E6A</vt:lpwstr>
  </property>
</Properties>
</file>