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handoutMasterIdLst>
    <p:handoutMasterId r:id="rId27"/>
  </p:handoutMasterIdLst>
  <p:sldIdLst>
    <p:sldId id="258" r:id="rId5"/>
    <p:sldId id="260" r:id="rId6"/>
    <p:sldId id="264" r:id="rId7"/>
    <p:sldId id="259" r:id="rId8"/>
    <p:sldId id="265" r:id="rId9"/>
    <p:sldId id="266" r:id="rId10"/>
    <p:sldId id="268" r:id="rId11"/>
    <p:sldId id="267" r:id="rId12"/>
    <p:sldId id="270" r:id="rId13"/>
    <p:sldId id="269" r:id="rId14"/>
    <p:sldId id="271" r:id="rId15"/>
    <p:sldId id="272" r:id="rId16"/>
    <p:sldId id="273" r:id="rId17"/>
    <p:sldId id="274" r:id="rId18"/>
    <p:sldId id="276" r:id="rId19"/>
    <p:sldId id="278" r:id="rId20"/>
    <p:sldId id="279" r:id="rId21"/>
    <p:sldId id="281" r:id="rId22"/>
    <p:sldId id="285" r:id="rId23"/>
    <p:sldId id="284" r:id="rId24"/>
    <p:sldId id="286" r:id="rId25"/>
    <p:sldId id="28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638D"/>
    <a:srgbClr val="233348"/>
    <a:srgbClr val="FFFFFF"/>
    <a:srgbClr val="F4F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2299"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77A55A88-FF79-4C94-8470-CFA2F2BBAA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5B1F07EF-4C04-4A70-8944-46CF9023F8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63E972-A56F-4D03-BC85-6730285FB4E4}" type="datetimeFigureOut">
              <a:rPr lang="sv-SE" smtClean="0"/>
              <a:t>2024-12-16</a:t>
            </a:fld>
            <a:endParaRPr lang="sv-SE"/>
          </a:p>
        </p:txBody>
      </p:sp>
      <p:sp>
        <p:nvSpPr>
          <p:cNvPr id="4" name="Platshållare för sidfot 3">
            <a:extLst>
              <a:ext uri="{FF2B5EF4-FFF2-40B4-BE49-F238E27FC236}">
                <a16:creationId xmlns:a16="http://schemas.microsoft.com/office/drawing/2014/main" id="{F3FD34C1-C6AC-438D-AD4E-7E7F4A5BBC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7ABCC11-6648-46EC-9A85-72BAAF6367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0B3B1D-0BCD-45BF-830D-F780B3EFA492}" type="slidenum">
              <a:rPr lang="sv-SE" smtClean="0"/>
              <a:t>‹#›</a:t>
            </a:fld>
            <a:endParaRPr lang="sv-SE"/>
          </a:p>
        </p:txBody>
      </p:sp>
    </p:spTree>
    <p:extLst>
      <p:ext uri="{BB962C8B-B14F-4D97-AF65-F5344CB8AC3E}">
        <p14:creationId xmlns:p14="http://schemas.microsoft.com/office/powerpoint/2010/main" val="21315595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Rubrikbild">
    <p:bg>
      <p:bgPr>
        <a:gradFill>
          <a:gsLst>
            <a:gs pos="0">
              <a:srgbClr val="4C638D">
                <a:lumMod val="100000"/>
              </a:srgbClr>
            </a:gs>
            <a:gs pos="100000">
              <a:srgbClr val="233348"/>
            </a:gs>
          </a:gsLst>
          <a:lin ang="5400000" scaled="1"/>
        </a:gra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7CA9835-94A4-437C-8000-D34EBC3FA602}"/>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 9">
            <a:extLst>
              <a:ext uri="{FF2B5EF4-FFF2-40B4-BE49-F238E27FC236}">
                <a16:creationId xmlns:a16="http://schemas.microsoft.com/office/drawing/2014/main" id="{C2415EA7-5A61-4401-8516-FC651D9220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1222" y="1457888"/>
            <a:ext cx="6916756" cy="3659187"/>
          </a:xfrm>
          <a:prstGeom prst="rect">
            <a:avLst/>
          </a:prstGeom>
        </p:spPr>
      </p:pic>
    </p:spTree>
    <p:extLst>
      <p:ext uri="{BB962C8B-B14F-4D97-AF65-F5344CB8AC3E}">
        <p14:creationId xmlns:p14="http://schemas.microsoft.com/office/powerpoint/2010/main" val="35905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 7">
            <a:extLst>
              <a:ext uri="{FF2B5EF4-FFF2-40B4-BE49-F238E27FC236}">
                <a16:creationId xmlns:a16="http://schemas.microsoft.com/office/drawing/2014/main" id="{FA1C5CB2-734E-492D-BB70-E2F6536391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2790" y="2410349"/>
            <a:ext cx="8766419" cy="1557020"/>
          </a:xfrm>
          <a:prstGeom prst="rect">
            <a:avLst/>
          </a:prstGeom>
        </p:spPr>
      </p:pic>
      <p:pic>
        <p:nvPicPr>
          <p:cNvPr id="11" name="Bild 10">
            <a:extLst>
              <a:ext uri="{FF2B5EF4-FFF2-40B4-BE49-F238E27FC236}">
                <a16:creationId xmlns:a16="http://schemas.microsoft.com/office/drawing/2014/main" id="{37D688FC-0A71-44B1-8434-9D0AAB369AB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206709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endParaRPr lang="en-US" dirty="0"/>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2" name="Rektangel 1">
            <a:extLst>
              <a:ext uri="{FF2B5EF4-FFF2-40B4-BE49-F238E27FC236}">
                <a16:creationId xmlns:a16="http://schemas.microsoft.com/office/drawing/2014/main" id="{DDE77F89-2F50-4E1A-A353-C76957C9E834}"/>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 9">
            <a:extLst>
              <a:ext uri="{FF2B5EF4-FFF2-40B4-BE49-F238E27FC236}">
                <a16:creationId xmlns:a16="http://schemas.microsoft.com/office/drawing/2014/main" id="{72CA01A0-A2BF-487A-BED0-8E45834526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7628" y="150827"/>
            <a:ext cx="2229581" cy="396000"/>
          </a:xfrm>
          <a:prstGeom prst="rect">
            <a:avLst/>
          </a:prstGeom>
        </p:spPr>
      </p:pic>
      <p:sp>
        <p:nvSpPr>
          <p:cNvPr id="11" name="Title 1">
            <a:extLst>
              <a:ext uri="{FF2B5EF4-FFF2-40B4-BE49-F238E27FC236}">
                <a16:creationId xmlns:a16="http://schemas.microsoft.com/office/drawing/2014/main" id="{1F39470D-22A4-413E-A338-5BDEF7FFB503}"/>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136317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Rektangel 8">
            <a:extLst>
              <a:ext uri="{FF2B5EF4-FFF2-40B4-BE49-F238E27FC236}">
                <a16:creationId xmlns:a16="http://schemas.microsoft.com/office/drawing/2014/main" id="{53D3E4B1-83AB-4CAE-9B84-21D668297EB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 9">
            <a:extLst>
              <a:ext uri="{FF2B5EF4-FFF2-40B4-BE49-F238E27FC236}">
                <a16:creationId xmlns:a16="http://schemas.microsoft.com/office/drawing/2014/main" id="{CDA7DAAB-63F9-4C62-8323-6BB8178E4F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7628" y="150827"/>
            <a:ext cx="2229581" cy="396000"/>
          </a:xfrm>
          <a:prstGeom prst="rect">
            <a:avLst/>
          </a:prstGeom>
        </p:spPr>
      </p:pic>
      <p:sp>
        <p:nvSpPr>
          <p:cNvPr id="11" name="Title 1">
            <a:extLst>
              <a:ext uri="{FF2B5EF4-FFF2-40B4-BE49-F238E27FC236}">
                <a16:creationId xmlns:a16="http://schemas.microsoft.com/office/drawing/2014/main" id="{8DEE486A-01D8-4C7E-8674-9E03092A3982}"/>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558192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F71F0A5-CB37-4F1F-B2C4-DA7905438B11}"/>
              </a:ext>
            </a:extLst>
          </p:cNvPr>
          <p:cNvSpPr>
            <a:spLocks noGrp="1"/>
          </p:cNvSpPr>
          <p:nvPr>
            <p:ph type="dt" sz="half" idx="10"/>
          </p:nvPr>
        </p:nvSpPr>
        <p:spPr/>
        <p:txBody>
          <a:bodyPr/>
          <a:lstStyle/>
          <a:p>
            <a:r>
              <a:rPr lang="en-US"/>
              <a:t>2019-10-24</a:t>
            </a:r>
            <a:endParaRPr lang="en-US" dirty="0"/>
          </a:p>
        </p:txBody>
      </p:sp>
      <p:sp>
        <p:nvSpPr>
          <p:cNvPr id="4" name="Platshållare för bildnummer 3">
            <a:extLst>
              <a:ext uri="{FF2B5EF4-FFF2-40B4-BE49-F238E27FC236}">
                <a16:creationId xmlns:a16="http://schemas.microsoft.com/office/drawing/2014/main" id="{1B431515-D033-4664-858F-08181CF00704}"/>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7" name="Rektangel 6">
            <a:extLst>
              <a:ext uri="{FF2B5EF4-FFF2-40B4-BE49-F238E27FC236}">
                <a16:creationId xmlns:a16="http://schemas.microsoft.com/office/drawing/2014/main" id="{B15824D1-AA6A-4A4C-ABDA-8DA045FA8322}"/>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 7">
            <a:extLst>
              <a:ext uri="{FF2B5EF4-FFF2-40B4-BE49-F238E27FC236}">
                <a16:creationId xmlns:a16="http://schemas.microsoft.com/office/drawing/2014/main" id="{A615F1DF-C331-488A-9027-BC41585765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7628" y="150827"/>
            <a:ext cx="2229581" cy="396000"/>
          </a:xfrm>
          <a:prstGeom prst="rect">
            <a:avLst/>
          </a:prstGeom>
        </p:spPr>
      </p:pic>
      <p:sp>
        <p:nvSpPr>
          <p:cNvPr id="9" name="Title 1">
            <a:extLst>
              <a:ext uri="{FF2B5EF4-FFF2-40B4-BE49-F238E27FC236}">
                <a16:creationId xmlns:a16="http://schemas.microsoft.com/office/drawing/2014/main" id="{EB77C7AB-F594-4FEE-A539-9B11AAF3E014}"/>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158982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sv-SE"/>
          </a:p>
        </p:txBody>
      </p:sp>
    </p:spTree>
    <p:extLst>
      <p:ext uri="{BB962C8B-B14F-4D97-AF65-F5344CB8AC3E}">
        <p14:creationId xmlns:p14="http://schemas.microsoft.com/office/powerpoint/2010/main" val="553623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Bild 10">
            <a:extLst>
              <a:ext uri="{FF2B5EF4-FFF2-40B4-BE49-F238E27FC236}">
                <a16:creationId xmlns:a16="http://schemas.microsoft.com/office/drawing/2014/main" id="{37D688FC-0A71-44B1-8434-9D0AAB369A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ED566160-3962-C3AC-BEBA-2DA2C04A0E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89162" y="1782346"/>
            <a:ext cx="7784754" cy="2822611"/>
          </a:xfrm>
          <a:prstGeom prst="rect">
            <a:avLst/>
          </a:prstGeom>
        </p:spPr>
      </p:pic>
    </p:spTree>
    <p:extLst>
      <p:ext uri="{BB962C8B-B14F-4D97-AF65-F5344CB8AC3E}">
        <p14:creationId xmlns:p14="http://schemas.microsoft.com/office/powerpoint/2010/main" val="175543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endParaRPr lang="en-US" dirty="0"/>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2" name="Rektangel 1">
            <a:extLst>
              <a:ext uri="{FF2B5EF4-FFF2-40B4-BE49-F238E27FC236}">
                <a16:creationId xmlns:a16="http://schemas.microsoft.com/office/drawing/2014/main" id="{DDE77F89-2F50-4E1A-A353-C76957C9E834}"/>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Title 1">
            <a:extLst>
              <a:ext uri="{FF2B5EF4-FFF2-40B4-BE49-F238E27FC236}">
                <a16:creationId xmlns:a16="http://schemas.microsoft.com/office/drawing/2014/main" id="{1F39470D-22A4-413E-A338-5BDEF7FFB503}"/>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1F6D0EB1-2963-7EA7-236C-EFFC6348BA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5155" y="150828"/>
            <a:ext cx="1423140" cy="391690"/>
          </a:xfrm>
          <a:prstGeom prst="rect">
            <a:avLst/>
          </a:prstGeom>
        </p:spPr>
      </p:pic>
    </p:spTree>
    <p:extLst>
      <p:ext uri="{BB962C8B-B14F-4D97-AF65-F5344CB8AC3E}">
        <p14:creationId xmlns:p14="http://schemas.microsoft.com/office/powerpoint/2010/main" val="1959023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Rektangel 8">
            <a:extLst>
              <a:ext uri="{FF2B5EF4-FFF2-40B4-BE49-F238E27FC236}">
                <a16:creationId xmlns:a16="http://schemas.microsoft.com/office/drawing/2014/main" id="{53D3E4B1-83AB-4CAE-9B84-21D668297EB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Title 1">
            <a:extLst>
              <a:ext uri="{FF2B5EF4-FFF2-40B4-BE49-F238E27FC236}">
                <a16:creationId xmlns:a16="http://schemas.microsoft.com/office/drawing/2014/main" id="{8DEE486A-01D8-4C7E-8674-9E03092A3982}"/>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dirty="0"/>
          </a:p>
        </p:txBody>
      </p:sp>
      <p:pic>
        <p:nvPicPr>
          <p:cNvPr id="2" name="Picture 1" descr="A black background with white text&#10;&#10;Description automatically generated">
            <a:extLst>
              <a:ext uri="{FF2B5EF4-FFF2-40B4-BE49-F238E27FC236}">
                <a16:creationId xmlns:a16="http://schemas.microsoft.com/office/drawing/2014/main" id="{9B6538A0-2052-FB7B-EF80-01A20CBD88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5155" y="150828"/>
            <a:ext cx="1423140" cy="391690"/>
          </a:xfrm>
          <a:prstGeom prst="rect">
            <a:avLst/>
          </a:prstGeom>
        </p:spPr>
      </p:pic>
    </p:spTree>
    <p:extLst>
      <p:ext uri="{BB962C8B-B14F-4D97-AF65-F5344CB8AC3E}">
        <p14:creationId xmlns:p14="http://schemas.microsoft.com/office/powerpoint/2010/main" val="2607247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F71F0A5-CB37-4F1F-B2C4-DA7905438B11}"/>
              </a:ext>
            </a:extLst>
          </p:cNvPr>
          <p:cNvSpPr>
            <a:spLocks noGrp="1"/>
          </p:cNvSpPr>
          <p:nvPr>
            <p:ph type="dt" sz="half" idx="10"/>
          </p:nvPr>
        </p:nvSpPr>
        <p:spPr/>
        <p:txBody>
          <a:bodyPr/>
          <a:lstStyle/>
          <a:p>
            <a:r>
              <a:rPr lang="en-US"/>
              <a:t>2019-10-24</a:t>
            </a:r>
            <a:endParaRPr lang="en-US" dirty="0"/>
          </a:p>
        </p:txBody>
      </p:sp>
      <p:sp>
        <p:nvSpPr>
          <p:cNvPr id="4" name="Platshållare för bildnummer 3">
            <a:extLst>
              <a:ext uri="{FF2B5EF4-FFF2-40B4-BE49-F238E27FC236}">
                <a16:creationId xmlns:a16="http://schemas.microsoft.com/office/drawing/2014/main" id="{1B431515-D033-4664-858F-08181CF00704}"/>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7" name="Rektangel 6">
            <a:extLst>
              <a:ext uri="{FF2B5EF4-FFF2-40B4-BE49-F238E27FC236}">
                <a16:creationId xmlns:a16="http://schemas.microsoft.com/office/drawing/2014/main" id="{B15824D1-AA6A-4A4C-ABDA-8DA045FA8322}"/>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itle 1">
            <a:extLst>
              <a:ext uri="{FF2B5EF4-FFF2-40B4-BE49-F238E27FC236}">
                <a16:creationId xmlns:a16="http://schemas.microsoft.com/office/drawing/2014/main" id="{EB77C7AB-F594-4FEE-A539-9B11AAF3E014}"/>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dirty="0"/>
          </a:p>
        </p:txBody>
      </p:sp>
      <p:pic>
        <p:nvPicPr>
          <p:cNvPr id="2" name="Picture 1" descr="A black background with white text&#10;&#10;Description automatically generated">
            <a:extLst>
              <a:ext uri="{FF2B5EF4-FFF2-40B4-BE49-F238E27FC236}">
                <a16:creationId xmlns:a16="http://schemas.microsoft.com/office/drawing/2014/main" id="{85613829-B183-EC24-B390-4E01BC2B2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5155" y="150828"/>
            <a:ext cx="1423140" cy="391690"/>
          </a:xfrm>
          <a:prstGeom prst="rect">
            <a:avLst/>
          </a:prstGeom>
        </p:spPr>
      </p:pic>
    </p:spTree>
    <p:extLst>
      <p:ext uri="{BB962C8B-B14F-4D97-AF65-F5344CB8AC3E}">
        <p14:creationId xmlns:p14="http://schemas.microsoft.com/office/powerpoint/2010/main" val="2186108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 7">
            <a:extLst>
              <a:ext uri="{FF2B5EF4-FFF2-40B4-BE49-F238E27FC236}">
                <a16:creationId xmlns:a16="http://schemas.microsoft.com/office/drawing/2014/main" id="{B609D8EC-D6A2-4FE3-B748-7C72E9770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6177" y="2162096"/>
            <a:ext cx="7919645" cy="2016577"/>
          </a:xfrm>
          <a:prstGeom prst="rect">
            <a:avLst/>
          </a:prstGeom>
        </p:spPr>
      </p:pic>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92506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FB7396D-DCAD-4DAE-B8AD-C7DDCDD036A9}"/>
              </a:ext>
            </a:extLst>
          </p:cNvPr>
          <p:cNvSpPr/>
          <p:nvPr userDrawn="1"/>
        </p:nvSpPr>
        <p:spPr>
          <a:xfrm>
            <a:off x="3311"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D018AC7B-1C19-494D-BB1B-6676EC5A4E6A}"/>
              </a:ext>
            </a:extLst>
          </p:cNvPr>
          <p:cNvSpPr/>
          <p:nvPr userDrawn="1"/>
        </p:nvSpPr>
        <p:spPr>
          <a:xfrm>
            <a:off x="0" y="4678219"/>
            <a:ext cx="12192000" cy="1357873"/>
          </a:xfrm>
          <a:prstGeom prst="rect">
            <a:avLst/>
          </a:prstGeom>
          <a:solidFill>
            <a:srgbClr val="233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 8">
            <a:extLst>
              <a:ext uri="{FF2B5EF4-FFF2-40B4-BE49-F238E27FC236}">
                <a16:creationId xmlns:a16="http://schemas.microsoft.com/office/drawing/2014/main" id="{D539F9BD-9A07-4344-B635-66B1B8726C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2548" y="5002555"/>
            <a:ext cx="1340559" cy="709200"/>
          </a:xfrm>
          <a:prstGeom prst="rect">
            <a:avLst/>
          </a:prstGeom>
        </p:spPr>
      </p:pic>
      <p:sp>
        <p:nvSpPr>
          <p:cNvPr id="2" name="Title 1"/>
          <p:cNvSpPr>
            <a:spLocks noGrp="1"/>
          </p:cNvSpPr>
          <p:nvPr>
            <p:ph type="ctrTitle"/>
          </p:nvPr>
        </p:nvSpPr>
        <p:spPr>
          <a:xfrm>
            <a:off x="1285875" y="1651071"/>
            <a:ext cx="9144000" cy="1057419"/>
          </a:xfrm>
          <a:noFill/>
        </p:spPr>
        <p:txBody>
          <a:bodyPr lIns="0" rIns="252000" anchor="ctr"/>
          <a:lstStyle>
            <a:lvl1pPr algn="ctr">
              <a:defRPr sz="6000">
                <a:solidFill>
                  <a:schemeClr val="bg1"/>
                </a:solidFill>
                <a:latin typeface="Arial" panose="020B0604020202020204" pitchFamily="34" charset="0"/>
                <a:cs typeface="Arial" panose="020B0604020202020204" pitchFamily="34" charset="0"/>
              </a:defRPr>
            </a:lvl1pPr>
          </a:lstStyle>
          <a:p>
            <a:r>
              <a:rPr lang="sv-SE"/>
              <a:t>Klicka här för att ändra mall för rubrikformat</a:t>
            </a:r>
            <a:endParaRPr lang="en-US" dirty="0"/>
          </a:p>
        </p:txBody>
      </p:sp>
      <p:sp>
        <p:nvSpPr>
          <p:cNvPr id="3" name="Subtitle 2"/>
          <p:cNvSpPr>
            <a:spLocks noGrp="1"/>
          </p:cNvSpPr>
          <p:nvPr>
            <p:ph type="subTitle" idx="1" hasCustomPrompt="1"/>
          </p:nvPr>
        </p:nvSpPr>
        <p:spPr>
          <a:xfrm>
            <a:off x="631384" y="4747532"/>
            <a:ext cx="9182271" cy="1202835"/>
          </a:xfrm>
        </p:spPr>
        <p:txBody>
          <a:bodyPr>
            <a:noAutofit/>
          </a:bodyPr>
          <a:lstStyle>
            <a:lvl1pPr marL="0" indent="0" algn="l">
              <a:lnSpc>
                <a:spcPct val="100000"/>
              </a:lnSpc>
              <a:spcBef>
                <a:spcPts val="0"/>
              </a:spcBef>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Enhet för </a:t>
            </a:r>
            <a:br>
              <a:rPr lang="sv-SE" dirty="0"/>
            </a:br>
            <a:r>
              <a:rPr lang="sv-SE" dirty="0"/>
              <a:t>Typ av presentation och/eller ort och datum</a:t>
            </a:r>
          </a:p>
          <a:p>
            <a:r>
              <a:rPr lang="sv-SE" dirty="0"/>
              <a:t>Namn</a:t>
            </a:r>
          </a:p>
          <a:p>
            <a:endParaRPr lang="en-US" dirty="0"/>
          </a:p>
        </p:txBody>
      </p:sp>
    </p:spTree>
    <p:extLst>
      <p:ext uri="{BB962C8B-B14F-4D97-AF65-F5344CB8AC3E}">
        <p14:creationId xmlns:p14="http://schemas.microsoft.com/office/powerpoint/2010/main" val="2345779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endParaRPr lang="en-US" dirty="0"/>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10" name="Rektangel 9">
            <a:extLst>
              <a:ext uri="{FF2B5EF4-FFF2-40B4-BE49-F238E27FC236}">
                <a16:creationId xmlns:a16="http://schemas.microsoft.com/office/drawing/2014/main" id="{270859D1-85FF-41FD-A18F-151D77340315}"/>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 8">
            <a:extLst>
              <a:ext uri="{FF2B5EF4-FFF2-40B4-BE49-F238E27FC236}">
                <a16:creationId xmlns:a16="http://schemas.microsoft.com/office/drawing/2014/main" id="{C1F0389F-BA9F-4946-BD12-DACE101987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0995" y="144303"/>
            <a:ext cx="1696581" cy="432000"/>
          </a:xfrm>
          <a:prstGeom prst="rect">
            <a:avLst/>
          </a:prstGeom>
        </p:spPr>
      </p:pic>
      <p:sp>
        <p:nvSpPr>
          <p:cNvPr id="11" name="Title 1">
            <a:extLst>
              <a:ext uri="{FF2B5EF4-FFF2-40B4-BE49-F238E27FC236}">
                <a16:creationId xmlns:a16="http://schemas.microsoft.com/office/drawing/2014/main" id="{35972A32-3F22-4057-BBFE-AD1002186FA6}"/>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720778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Rektangel 8">
            <a:extLst>
              <a:ext uri="{FF2B5EF4-FFF2-40B4-BE49-F238E27FC236}">
                <a16:creationId xmlns:a16="http://schemas.microsoft.com/office/drawing/2014/main" id="{60E82E08-F7FF-4F72-B362-7D1708890B1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 9">
            <a:extLst>
              <a:ext uri="{FF2B5EF4-FFF2-40B4-BE49-F238E27FC236}">
                <a16:creationId xmlns:a16="http://schemas.microsoft.com/office/drawing/2014/main" id="{F0635B78-F652-4238-924E-2E81271DE1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0995" y="144303"/>
            <a:ext cx="1696581" cy="432000"/>
          </a:xfrm>
          <a:prstGeom prst="rect">
            <a:avLst/>
          </a:prstGeom>
        </p:spPr>
      </p:pic>
      <p:sp>
        <p:nvSpPr>
          <p:cNvPr id="11" name="Title 1">
            <a:extLst>
              <a:ext uri="{FF2B5EF4-FFF2-40B4-BE49-F238E27FC236}">
                <a16:creationId xmlns:a16="http://schemas.microsoft.com/office/drawing/2014/main" id="{BFEE5C2A-3EFB-479F-B11A-624BDA3BEC4F}"/>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2399823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6E08001E-3677-4CAB-B7DE-B9F7A178956D}"/>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 8">
            <a:extLst>
              <a:ext uri="{FF2B5EF4-FFF2-40B4-BE49-F238E27FC236}">
                <a16:creationId xmlns:a16="http://schemas.microsoft.com/office/drawing/2014/main" id="{E5BE1D33-77F0-4176-92BC-9E72896F6C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0995" y="144303"/>
            <a:ext cx="1696581" cy="432000"/>
          </a:xfrm>
          <a:prstGeom prst="rect">
            <a:avLst/>
          </a:prstGeom>
        </p:spPr>
      </p:pic>
      <p:sp>
        <p:nvSpPr>
          <p:cNvPr id="10" name="Title 1">
            <a:extLst>
              <a:ext uri="{FF2B5EF4-FFF2-40B4-BE49-F238E27FC236}">
                <a16:creationId xmlns:a16="http://schemas.microsoft.com/office/drawing/2014/main" id="{6686D82F-1F47-4408-937C-4C8BAAE54482}"/>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4064922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 7">
            <a:extLst>
              <a:ext uri="{FF2B5EF4-FFF2-40B4-BE49-F238E27FC236}">
                <a16:creationId xmlns:a16="http://schemas.microsoft.com/office/drawing/2014/main" id="{3F3123A3-AF9D-4056-B3ED-5D6C4D876B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pic>
        <p:nvPicPr>
          <p:cNvPr id="9" name="Bild 8">
            <a:extLst>
              <a:ext uri="{FF2B5EF4-FFF2-40B4-BE49-F238E27FC236}">
                <a16:creationId xmlns:a16="http://schemas.microsoft.com/office/drawing/2014/main" id="{383317E8-210D-420A-9E18-8FB614540B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93476" y="2326403"/>
            <a:ext cx="7605048" cy="1706433"/>
          </a:xfrm>
          <a:prstGeom prst="rect">
            <a:avLst/>
          </a:prstGeom>
        </p:spPr>
      </p:pic>
    </p:spTree>
    <p:extLst>
      <p:ext uri="{BB962C8B-B14F-4D97-AF65-F5344CB8AC3E}">
        <p14:creationId xmlns:p14="http://schemas.microsoft.com/office/powerpoint/2010/main" val="2218883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endParaRPr lang="en-US" dirty="0"/>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9" name="Rektangel 8">
            <a:extLst>
              <a:ext uri="{FF2B5EF4-FFF2-40B4-BE49-F238E27FC236}">
                <a16:creationId xmlns:a16="http://schemas.microsoft.com/office/drawing/2014/main" id="{3A0C9F0B-7915-4767-923E-FDA7618DD2B0}"/>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itle 1">
            <a:extLst>
              <a:ext uri="{FF2B5EF4-FFF2-40B4-BE49-F238E27FC236}">
                <a16:creationId xmlns:a16="http://schemas.microsoft.com/office/drawing/2014/main" id="{36BBD127-5F4A-46DA-9FE8-B8BF8D666806}"/>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dirty="0"/>
          </a:p>
        </p:txBody>
      </p:sp>
      <p:pic>
        <p:nvPicPr>
          <p:cNvPr id="6" name="Bild 5">
            <a:extLst>
              <a:ext uri="{FF2B5EF4-FFF2-40B4-BE49-F238E27FC236}">
                <a16:creationId xmlns:a16="http://schemas.microsoft.com/office/drawing/2014/main" id="{5D8FFD6D-432E-449B-953D-D61F930C01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4807" y="171471"/>
            <a:ext cx="1611898" cy="361681"/>
          </a:xfrm>
          <a:prstGeom prst="rect">
            <a:avLst/>
          </a:prstGeom>
        </p:spPr>
      </p:pic>
    </p:spTree>
    <p:extLst>
      <p:ext uri="{BB962C8B-B14F-4D97-AF65-F5344CB8AC3E}">
        <p14:creationId xmlns:p14="http://schemas.microsoft.com/office/powerpoint/2010/main" val="457197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vl4pPr>
              <a:lnSpc>
                <a:spcPct val="100000"/>
              </a:lnSpc>
              <a:spcBef>
                <a:spcPts val="1000"/>
              </a:spcBef>
              <a:spcAft>
                <a:spcPts val="600"/>
              </a:spcAft>
              <a:defRPr/>
            </a:lvl4pPr>
            <a:lvl5pPr>
              <a:lnSpc>
                <a:spcPct val="100000"/>
              </a:lnSpc>
              <a:spcBef>
                <a:spcPts val="1000"/>
              </a:spcBef>
              <a:spcAft>
                <a:spcPts val="600"/>
              </a:spcAft>
              <a:defRPr/>
            </a:lvl5p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vl4pPr>
              <a:lnSpc>
                <a:spcPct val="100000"/>
              </a:lnSpc>
              <a:spcBef>
                <a:spcPts val="1000"/>
              </a:spcBef>
              <a:spcAft>
                <a:spcPts val="600"/>
              </a:spcAft>
              <a:defRPr/>
            </a:lvl4pPr>
            <a:lvl5pPr>
              <a:lnSpc>
                <a:spcPct val="100000"/>
              </a:lnSpc>
              <a:spcBef>
                <a:spcPts val="1000"/>
              </a:spcBef>
              <a:spcAft>
                <a:spcPts val="600"/>
              </a:spcAft>
              <a:defRPr/>
            </a:lvl5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1B4CCCB0-B56E-402E-92EB-DB682856032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 8">
            <a:extLst>
              <a:ext uri="{FF2B5EF4-FFF2-40B4-BE49-F238E27FC236}">
                <a16:creationId xmlns:a16="http://schemas.microsoft.com/office/drawing/2014/main" id="{4C09453C-B779-466E-8D2B-6A13341ABE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4807" y="171471"/>
            <a:ext cx="1611898" cy="361681"/>
          </a:xfrm>
          <a:prstGeom prst="rect">
            <a:avLst/>
          </a:prstGeom>
        </p:spPr>
      </p:pic>
      <p:sp>
        <p:nvSpPr>
          <p:cNvPr id="10" name="Title 1">
            <a:extLst>
              <a:ext uri="{FF2B5EF4-FFF2-40B4-BE49-F238E27FC236}">
                <a16:creationId xmlns:a16="http://schemas.microsoft.com/office/drawing/2014/main" id="{F3F8BA60-DB5B-4DAB-A5D7-D8EBE622412C}"/>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1280526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86A38058-0F6C-4A12-BB38-4D9CE84DFA1E}"/>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 8">
            <a:extLst>
              <a:ext uri="{FF2B5EF4-FFF2-40B4-BE49-F238E27FC236}">
                <a16:creationId xmlns:a16="http://schemas.microsoft.com/office/drawing/2014/main" id="{22B2C1D7-9762-49EA-9D4E-C9C3F03703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4807" y="171471"/>
            <a:ext cx="1611898" cy="361681"/>
          </a:xfrm>
          <a:prstGeom prst="rect">
            <a:avLst/>
          </a:prstGeom>
        </p:spPr>
      </p:pic>
      <p:sp>
        <p:nvSpPr>
          <p:cNvPr id="10" name="Title 1">
            <a:extLst>
              <a:ext uri="{FF2B5EF4-FFF2-40B4-BE49-F238E27FC236}">
                <a16:creationId xmlns:a16="http://schemas.microsoft.com/office/drawing/2014/main" id="{016F6400-5915-4EE6-ACF5-A42308E046E3}"/>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3274018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pic>
        <p:nvPicPr>
          <p:cNvPr id="3" name="Bildobjekt 2" descr="En bild som visar text, skärmbild, Teckensnitt, logotyp&#10;&#10;Automatiskt genererad beskrivning">
            <a:extLst>
              <a:ext uri="{FF2B5EF4-FFF2-40B4-BE49-F238E27FC236}">
                <a16:creationId xmlns:a16="http://schemas.microsoft.com/office/drawing/2014/main" id="{FE6F4320-2C43-AB01-A9B4-871BBC22FC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666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endParaRPr lang="en-US" dirty="0"/>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9" name="Rektangel 8">
            <a:extLst>
              <a:ext uri="{FF2B5EF4-FFF2-40B4-BE49-F238E27FC236}">
                <a16:creationId xmlns:a16="http://schemas.microsoft.com/office/drawing/2014/main" id="{8A0077A0-6F49-450A-BE1F-BCE3250564E1}"/>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Title 1">
            <a:extLst>
              <a:ext uri="{FF2B5EF4-FFF2-40B4-BE49-F238E27FC236}">
                <a16:creationId xmlns:a16="http://schemas.microsoft.com/office/drawing/2014/main" id="{991C5D54-C0E3-4B22-A35D-EC261B84677F}"/>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dirty="0"/>
          </a:p>
        </p:txBody>
      </p:sp>
      <p:pic>
        <p:nvPicPr>
          <p:cNvPr id="2" name="Bild 1">
            <a:extLst>
              <a:ext uri="{FF2B5EF4-FFF2-40B4-BE49-F238E27FC236}">
                <a16:creationId xmlns:a16="http://schemas.microsoft.com/office/drawing/2014/main" id="{1DFE4001-F89C-D68A-B9F9-FAF1D77B5D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0216" y="116988"/>
            <a:ext cx="1552206" cy="486629"/>
          </a:xfrm>
          <a:prstGeom prst="rect">
            <a:avLst/>
          </a:prstGeom>
        </p:spPr>
      </p:pic>
    </p:spTree>
    <p:extLst>
      <p:ext uri="{BB962C8B-B14F-4D97-AF65-F5344CB8AC3E}">
        <p14:creationId xmlns:p14="http://schemas.microsoft.com/office/powerpoint/2010/main" val="1330242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Rektangel 8">
            <a:extLst>
              <a:ext uri="{FF2B5EF4-FFF2-40B4-BE49-F238E27FC236}">
                <a16:creationId xmlns:a16="http://schemas.microsoft.com/office/drawing/2014/main" id="{7BF8B9B9-DF06-4A4F-9FA3-F8A32CB9EDFC}"/>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Title 1">
            <a:extLst>
              <a:ext uri="{FF2B5EF4-FFF2-40B4-BE49-F238E27FC236}">
                <a16:creationId xmlns:a16="http://schemas.microsoft.com/office/drawing/2014/main" id="{994EEF28-B936-436D-BEC9-41EAE94048C3}"/>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dirty="0"/>
          </a:p>
        </p:txBody>
      </p:sp>
      <p:pic>
        <p:nvPicPr>
          <p:cNvPr id="7" name="Bild 6">
            <a:extLst>
              <a:ext uri="{FF2B5EF4-FFF2-40B4-BE49-F238E27FC236}">
                <a16:creationId xmlns:a16="http://schemas.microsoft.com/office/drawing/2014/main" id="{F6C02D25-9ED4-6CE0-BC26-A901D9B597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0216" y="116988"/>
            <a:ext cx="1552206" cy="486629"/>
          </a:xfrm>
          <a:prstGeom prst="rect">
            <a:avLst/>
          </a:prstGeom>
        </p:spPr>
      </p:pic>
    </p:spTree>
    <p:extLst>
      <p:ext uri="{BB962C8B-B14F-4D97-AF65-F5344CB8AC3E}">
        <p14:creationId xmlns:p14="http://schemas.microsoft.com/office/powerpoint/2010/main" val="215946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YH20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732171" y="1356577"/>
            <a:ext cx="94234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endParaRPr lang="en-US" dirty="0"/>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38297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Rektangel 6">
            <a:extLst>
              <a:ext uri="{FF2B5EF4-FFF2-40B4-BE49-F238E27FC236}">
                <a16:creationId xmlns:a16="http://schemas.microsoft.com/office/drawing/2014/main" id="{971AE36A-73B5-42AE-A2C5-88156FC1B647}"/>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itle 1">
            <a:extLst>
              <a:ext uri="{FF2B5EF4-FFF2-40B4-BE49-F238E27FC236}">
                <a16:creationId xmlns:a16="http://schemas.microsoft.com/office/drawing/2014/main" id="{3A07152C-101C-4904-83E7-F8F8C6ED4C7E}"/>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dirty="0"/>
          </a:p>
        </p:txBody>
      </p:sp>
      <p:pic>
        <p:nvPicPr>
          <p:cNvPr id="4" name="Bild 3">
            <a:extLst>
              <a:ext uri="{FF2B5EF4-FFF2-40B4-BE49-F238E27FC236}">
                <a16:creationId xmlns:a16="http://schemas.microsoft.com/office/drawing/2014/main" id="{30AC94A8-2FE2-5B18-B31C-DBB170DFCA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0216" y="116988"/>
            <a:ext cx="1552206" cy="486629"/>
          </a:xfrm>
          <a:prstGeom prst="rect">
            <a:avLst/>
          </a:prstGeom>
        </p:spPr>
      </p:pic>
    </p:spTree>
    <p:extLst>
      <p:ext uri="{BB962C8B-B14F-4D97-AF65-F5344CB8AC3E}">
        <p14:creationId xmlns:p14="http://schemas.microsoft.com/office/powerpoint/2010/main" val="3593353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pic>
        <p:nvPicPr>
          <p:cNvPr id="5" name="Bild 4">
            <a:extLst>
              <a:ext uri="{FF2B5EF4-FFF2-40B4-BE49-F238E27FC236}">
                <a16:creationId xmlns:a16="http://schemas.microsoft.com/office/drawing/2014/main" id="{B850C954-8560-4B89-92E5-DD6C7226A7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36000" y="2654650"/>
            <a:ext cx="6120000" cy="1253142"/>
          </a:xfrm>
          <a:prstGeom prst="rect">
            <a:avLst/>
          </a:prstGeom>
        </p:spPr>
      </p:pic>
    </p:spTree>
    <p:extLst>
      <p:ext uri="{BB962C8B-B14F-4D97-AF65-F5344CB8AC3E}">
        <p14:creationId xmlns:p14="http://schemas.microsoft.com/office/powerpoint/2010/main" val="3415728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endParaRPr lang="en-US" dirty="0"/>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10" name="Rektangel 9">
            <a:extLst>
              <a:ext uri="{FF2B5EF4-FFF2-40B4-BE49-F238E27FC236}">
                <a16:creationId xmlns:a16="http://schemas.microsoft.com/office/drawing/2014/main" id="{D1F74581-B875-4049-B521-C00CFF70FDA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 8">
            <a:extLst>
              <a:ext uri="{FF2B5EF4-FFF2-40B4-BE49-F238E27FC236}">
                <a16:creationId xmlns:a16="http://schemas.microsoft.com/office/drawing/2014/main" id="{C086ADBE-690C-4C48-8E5A-BCE6044AAB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178" y="212917"/>
            <a:ext cx="1620000" cy="331715"/>
          </a:xfrm>
          <a:prstGeom prst="rect">
            <a:avLst/>
          </a:prstGeom>
        </p:spPr>
      </p:pic>
      <p:sp>
        <p:nvSpPr>
          <p:cNvPr id="11" name="Title 1">
            <a:extLst>
              <a:ext uri="{FF2B5EF4-FFF2-40B4-BE49-F238E27FC236}">
                <a16:creationId xmlns:a16="http://schemas.microsoft.com/office/drawing/2014/main" id="{B607530C-C00D-4E57-AA3B-7EDEAAE9F9DB}"/>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1566055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286FF076-7E82-4249-872E-4FF0B8BD77EC}"/>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 9">
            <a:extLst>
              <a:ext uri="{FF2B5EF4-FFF2-40B4-BE49-F238E27FC236}">
                <a16:creationId xmlns:a16="http://schemas.microsoft.com/office/drawing/2014/main" id="{9EFE772D-C813-41FF-803E-F95C24244E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178" y="212917"/>
            <a:ext cx="1620000" cy="331715"/>
          </a:xfrm>
          <a:prstGeom prst="rect">
            <a:avLst/>
          </a:prstGeom>
        </p:spPr>
      </p:pic>
      <p:sp>
        <p:nvSpPr>
          <p:cNvPr id="11" name="Title 1">
            <a:extLst>
              <a:ext uri="{FF2B5EF4-FFF2-40B4-BE49-F238E27FC236}">
                <a16:creationId xmlns:a16="http://schemas.microsoft.com/office/drawing/2014/main" id="{46D7D555-201A-414A-A069-09B7F9690B29}"/>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378363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EE4F5E70-C4A0-435D-8D83-7A3668984BB6}"/>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 8">
            <a:extLst>
              <a:ext uri="{FF2B5EF4-FFF2-40B4-BE49-F238E27FC236}">
                <a16:creationId xmlns:a16="http://schemas.microsoft.com/office/drawing/2014/main" id="{2194B662-8AE9-43D3-84FD-E2CD3BE491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178" y="212917"/>
            <a:ext cx="1620000" cy="331715"/>
          </a:xfrm>
          <a:prstGeom prst="rect">
            <a:avLst/>
          </a:prstGeom>
        </p:spPr>
      </p:pic>
      <p:sp>
        <p:nvSpPr>
          <p:cNvPr id="10" name="Title 1">
            <a:extLst>
              <a:ext uri="{FF2B5EF4-FFF2-40B4-BE49-F238E27FC236}">
                <a16:creationId xmlns:a16="http://schemas.microsoft.com/office/drawing/2014/main" id="{C7297FC4-6B60-4581-9BC2-B3622E04452E}"/>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2935685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4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itle 1"/>
          <p:cNvSpPr>
            <a:spLocks noGrp="1"/>
          </p:cNvSpPr>
          <p:nvPr>
            <p:ph type="title"/>
          </p:nvPr>
        </p:nvSpPr>
        <p:spPr>
          <a:xfrm>
            <a:off x="831850" y="1709738"/>
            <a:ext cx="10515600" cy="2852737"/>
          </a:xfrm>
          <a:noFill/>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endParaRPr lang="sv-SE" dirty="0"/>
          </a:p>
        </p:txBody>
      </p:sp>
      <p:pic>
        <p:nvPicPr>
          <p:cNvPr id="8" name="Bild 7">
            <a:extLst>
              <a:ext uri="{FF2B5EF4-FFF2-40B4-BE49-F238E27FC236}">
                <a16:creationId xmlns:a16="http://schemas.microsoft.com/office/drawing/2014/main" id="{6E14B23D-1D0E-4F5D-9EF4-9F9495E0FD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1618453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itle 1"/>
          <p:cNvSpPr>
            <a:spLocks noGrp="1"/>
          </p:cNvSpPr>
          <p:nvPr>
            <p:ph type="title"/>
          </p:nvPr>
        </p:nvSpPr>
        <p:spPr>
          <a:xfrm>
            <a:off x="985154" y="2551837"/>
            <a:ext cx="9525000" cy="1754326"/>
          </a:xfrm>
          <a:noFill/>
        </p:spPr>
        <p:txBody>
          <a:bodyPr wrap="square" anchor="ctr" anchorCtr="0">
            <a:normAutofit/>
          </a:bodyPr>
          <a:lstStyle>
            <a:lvl1pPr algn="ctr">
              <a:defRPr sz="6000"/>
            </a:lvl1pPr>
          </a:lstStyle>
          <a:p>
            <a:r>
              <a:rPr lang="sv-SE"/>
              <a:t>Klicka här för att ändra mall för rubrikformat</a:t>
            </a:r>
            <a:endParaRPr lang="en-US" dirty="0"/>
          </a:p>
        </p:txBody>
      </p:sp>
      <p:pic>
        <p:nvPicPr>
          <p:cNvPr id="8" name="Bild 7">
            <a:extLst>
              <a:ext uri="{FF2B5EF4-FFF2-40B4-BE49-F238E27FC236}">
                <a16:creationId xmlns:a16="http://schemas.microsoft.com/office/drawing/2014/main" id="{6E14B23D-1D0E-4F5D-9EF4-9F9495E0FD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3573729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Rubrikbild">
    <p:bg>
      <p:bgPr>
        <a:gradFill>
          <a:gsLst>
            <a:gs pos="0">
              <a:srgbClr val="4C638D">
                <a:lumMod val="100000"/>
              </a:srgbClr>
            </a:gs>
            <a:gs pos="100000">
              <a:srgbClr val="233348"/>
            </a:gs>
          </a:gsLst>
          <a:lin ang="5400000" scaled="1"/>
        </a:gra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7CA9835-94A4-437C-8000-D34EBC3FA602}"/>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Subtitle 2">
            <a:extLst>
              <a:ext uri="{FF2B5EF4-FFF2-40B4-BE49-F238E27FC236}">
                <a16:creationId xmlns:a16="http://schemas.microsoft.com/office/drawing/2014/main" id="{15887912-8560-4238-910C-F3020838EC9F}"/>
              </a:ext>
            </a:extLst>
          </p:cNvPr>
          <p:cNvSpPr>
            <a:spLocks noGrp="1"/>
          </p:cNvSpPr>
          <p:nvPr>
            <p:ph type="subTitle" idx="1" hasCustomPrompt="1"/>
          </p:nvPr>
        </p:nvSpPr>
        <p:spPr>
          <a:xfrm>
            <a:off x="4594430" y="3140527"/>
            <a:ext cx="3003139" cy="996043"/>
          </a:xfrm>
        </p:spPr>
        <p:txBody>
          <a:bodyPr>
            <a:noAutofit/>
          </a:bodyPr>
          <a:lstStyle>
            <a:lvl1pPr marL="0" indent="0" algn="ctr">
              <a:spcBef>
                <a:spcPts val="700"/>
              </a:spcBef>
              <a:buNone/>
              <a:defRPr sz="8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Tack!</a:t>
            </a:r>
            <a:endParaRPr lang="en-US" dirty="0"/>
          </a:p>
        </p:txBody>
      </p:sp>
      <p:pic>
        <p:nvPicPr>
          <p:cNvPr id="5" name="Bild 4">
            <a:extLst>
              <a:ext uri="{FF2B5EF4-FFF2-40B4-BE49-F238E27FC236}">
                <a16:creationId xmlns:a16="http://schemas.microsoft.com/office/drawing/2014/main" id="{3EFA590C-F53C-4169-A76C-9EB00E45FC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sp>
        <p:nvSpPr>
          <p:cNvPr id="6" name="Subtitle 2">
            <a:extLst>
              <a:ext uri="{FF2B5EF4-FFF2-40B4-BE49-F238E27FC236}">
                <a16:creationId xmlns:a16="http://schemas.microsoft.com/office/drawing/2014/main" id="{DF50A07F-592C-4E49-9E34-2058CBB42154}"/>
              </a:ext>
            </a:extLst>
          </p:cNvPr>
          <p:cNvSpPr txBox="1">
            <a:spLocks/>
          </p:cNvSpPr>
          <p:nvPr userDrawn="1"/>
        </p:nvSpPr>
        <p:spPr>
          <a:xfrm>
            <a:off x="3559956" y="4404730"/>
            <a:ext cx="5072085" cy="624472"/>
          </a:xfrm>
          <a:prstGeom prst="rect">
            <a:avLst/>
          </a:prstGeom>
        </p:spPr>
        <p:txBody>
          <a:bodyPr vert="horz" lIns="91440" tIns="45720" rIns="91440" bIns="45720" rtlCol="0">
            <a:noAutofit/>
          </a:bodyPr>
          <a:lstStyle>
            <a:lvl1pPr marL="0" indent="0" algn="ctr" defTabSz="914400" rtl="0" eaLnBrk="1" latinLnBrk="0" hangingPunct="1">
              <a:lnSpc>
                <a:spcPts val="3500"/>
              </a:lnSpc>
              <a:spcBef>
                <a:spcPts val="700"/>
              </a:spcBef>
              <a:buFont typeface="Arial" panose="020B0604020202020204" pitchFamily="34" charset="0"/>
              <a:buNone/>
              <a:defRPr sz="88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800" dirty="0"/>
              <a:t>Besök oss gärna på myh.se</a:t>
            </a:r>
          </a:p>
        </p:txBody>
      </p:sp>
    </p:spTree>
    <p:extLst>
      <p:ext uri="{BB962C8B-B14F-4D97-AF65-F5344CB8AC3E}">
        <p14:creationId xmlns:p14="http://schemas.microsoft.com/office/powerpoint/2010/main" val="44237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729344" y="1356577"/>
            <a:ext cx="5181600" cy="4351338"/>
          </a:xfrm>
        </p:spPr>
        <p:txBody>
          <a:bodyPr/>
          <a:lstStyle>
            <a:lvl1pPr>
              <a:spcBef>
                <a:spcPts val="1000"/>
              </a:spcBef>
              <a:spcAft>
                <a:spcPts val="600"/>
              </a:spcAft>
              <a:defRPr/>
            </a:lvl1pPr>
            <a:lvl2pPr>
              <a:spcBef>
                <a:spcPts val="1000"/>
              </a:spcBef>
              <a:spcAft>
                <a:spcPts val="600"/>
              </a:spcAft>
              <a:defRPr/>
            </a:lvl2pPr>
            <a:lvl3pPr>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lvl1pPr>
              <a:spcBef>
                <a:spcPts val="1000"/>
              </a:spcBef>
              <a:spcAft>
                <a:spcPts val="600"/>
              </a:spcAft>
              <a:defRPr/>
            </a:lvl1pPr>
            <a:lvl2pPr>
              <a:spcBef>
                <a:spcPts val="1000"/>
              </a:spcBef>
              <a:spcAft>
                <a:spcPts val="600"/>
              </a:spcAft>
              <a:defRPr/>
            </a:lvl2pPr>
            <a:lvl3pPr>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Tree>
    <p:extLst>
      <p:ext uri="{BB962C8B-B14F-4D97-AF65-F5344CB8AC3E}">
        <p14:creationId xmlns:p14="http://schemas.microsoft.com/office/powerpoint/2010/main" val="302319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4" name="Content Placeholder 3"/>
          <p:cNvSpPr>
            <a:spLocks noGrp="1"/>
          </p:cNvSpPr>
          <p:nvPr>
            <p:ph sz="half" idx="2"/>
          </p:nvPr>
        </p:nvSpPr>
        <p:spPr>
          <a:xfrm>
            <a:off x="3505200" y="1363325"/>
            <a:ext cx="5181600" cy="4351338"/>
          </a:xfrm>
        </p:spPr>
        <p:txBody>
          <a:bodyPr/>
          <a:lstStyle>
            <a:lvl1pPr>
              <a:lnSpc>
                <a:spcPct val="100000"/>
              </a:lnSpc>
              <a:spcBef>
                <a:spcPts val="1000"/>
              </a:spcBef>
              <a:spcAft>
                <a:spcPts val="600"/>
              </a:spcAft>
              <a:defRPr/>
            </a:lvl1pPr>
          </a:lstStyle>
          <a:p>
            <a:pPr lvl="0"/>
            <a:r>
              <a:rPr lang="sv-SE"/>
              <a:t>Klicka här för att ändra format på bakgrundstexten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Tree>
    <p:extLst>
      <p:ext uri="{BB962C8B-B14F-4D97-AF65-F5344CB8AC3E}">
        <p14:creationId xmlns:p14="http://schemas.microsoft.com/office/powerpoint/2010/main" val="419744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343048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838200" y="689711"/>
            <a:ext cx="9423400" cy="708141"/>
          </a:xfrm>
          <a:solidFill>
            <a:schemeClr val="bg1"/>
          </a:solidFill>
        </p:spPr>
        <p:txBody>
          <a:bodyPr/>
          <a:lstStyle>
            <a:lvl1pPr marL="0" indent="0">
              <a:defRPr b="1" i="0">
                <a:solidFill>
                  <a:schemeClr val="accent3"/>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838200" y="1717963"/>
            <a:ext cx="9423400" cy="4096255"/>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endParaRPr lang="en-US" dirty="0"/>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1154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729344" y="711481"/>
            <a:ext cx="10733312" cy="708141"/>
          </a:xfrm>
          <a:solidFill>
            <a:schemeClr val="bg1"/>
          </a:solidFill>
        </p:spPr>
        <p:txBody>
          <a:bodyPr/>
          <a:lstStyle>
            <a:lvl1pPr marL="0" indent="0">
              <a:defRPr b="1" i="0">
                <a:solidFill>
                  <a:schemeClr val="accent3"/>
                </a:solidFill>
              </a:defRPr>
            </a:lvl1pPr>
          </a:lstStyle>
          <a:p>
            <a:r>
              <a:rPr lang="sv-SE"/>
              <a:t>Klicka här för att ändra mall för rubrikformat</a:t>
            </a:r>
            <a:endParaRPr lang="en-US" dirty="0"/>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endParaRPr lang="en-US" dirty="0"/>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6" name="Content Placeholder 2">
            <a:extLst>
              <a:ext uri="{FF2B5EF4-FFF2-40B4-BE49-F238E27FC236}">
                <a16:creationId xmlns:a16="http://schemas.microsoft.com/office/drawing/2014/main" id="{73E1DD7C-C7FA-46EE-8397-9AB1BC65B22F}"/>
              </a:ext>
            </a:extLst>
          </p:cNvPr>
          <p:cNvSpPr>
            <a:spLocks noGrp="1"/>
          </p:cNvSpPr>
          <p:nvPr>
            <p:ph sz="half" idx="1"/>
          </p:nvPr>
        </p:nvSpPr>
        <p:spPr>
          <a:xfrm>
            <a:off x="729344" y="1994331"/>
            <a:ext cx="5181600" cy="3600926"/>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9" name="Content Placeholder 3">
            <a:extLst>
              <a:ext uri="{FF2B5EF4-FFF2-40B4-BE49-F238E27FC236}">
                <a16:creationId xmlns:a16="http://schemas.microsoft.com/office/drawing/2014/main" id="{3E806EA6-8D2D-4674-A6A5-FF3F6D9B94A8}"/>
              </a:ext>
            </a:extLst>
          </p:cNvPr>
          <p:cNvSpPr>
            <a:spLocks noGrp="1"/>
          </p:cNvSpPr>
          <p:nvPr>
            <p:ph sz="half" idx="2"/>
          </p:nvPr>
        </p:nvSpPr>
        <p:spPr>
          <a:xfrm>
            <a:off x="6281056" y="1994331"/>
            <a:ext cx="5181600" cy="3600926"/>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68964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2024-12-16</a:t>
            </a:fld>
            <a:endParaRPr lang="sv-S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Title 1">
            <a:extLst>
              <a:ext uri="{FF2B5EF4-FFF2-40B4-BE49-F238E27FC236}">
                <a16:creationId xmlns:a16="http://schemas.microsoft.com/office/drawing/2014/main" id="{CE169E22-0BE4-4E85-8034-794256D45FEF}"/>
              </a:ext>
            </a:extLst>
          </p:cNvPr>
          <p:cNvSpPr>
            <a:spLocks noGrp="1"/>
          </p:cNvSpPr>
          <p:nvPr>
            <p:ph type="title"/>
          </p:nvPr>
        </p:nvSpPr>
        <p:spPr>
          <a:xfrm>
            <a:off x="838200" y="689711"/>
            <a:ext cx="9423400" cy="708141"/>
          </a:xfrm>
          <a:solidFill>
            <a:schemeClr val="bg1"/>
          </a:solidFill>
        </p:spPr>
        <p:txBody>
          <a:bodyPr/>
          <a:lstStyle>
            <a:lvl1pPr marL="0" indent="0">
              <a:defRPr b="1" i="0">
                <a:solidFill>
                  <a:schemeClr val="accent3"/>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92929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
            <a:ext cx="12192000" cy="708140"/>
          </a:xfrm>
          <a:prstGeom prst="rect">
            <a:avLst/>
          </a:prstGeom>
          <a:solidFill>
            <a:schemeClr val="accent3"/>
          </a:solidFill>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732171" y="1330599"/>
            <a:ext cx="9423400"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2019-10-24</a:t>
            </a:r>
          </a:p>
        </p:txBody>
      </p:sp>
      <p:sp>
        <p:nvSpPr>
          <p:cNvPr id="6" name="Slide Number Placeholder 5"/>
          <p:cNvSpPr>
            <a:spLocks noGrp="1"/>
          </p:cNvSpPr>
          <p:nvPr>
            <p:ph type="sldNum" sz="quarter" idx="4"/>
          </p:nvPr>
        </p:nvSpPr>
        <p:spPr>
          <a:xfrm>
            <a:off x="4724400" y="6304395"/>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7" name="Bild 6">
            <a:extLst>
              <a:ext uri="{FF2B5EF4-FFF2-40B4-BE49-F238E27FC236}">
                <a16:creationId xmlns:a16="http://schemas.microsoft.com/office/drawing/2014/main" id="{4D535DB3-55E5-4644-9B87-359ABE705D2A}"/>
              </a:ext>
            </a:extLst>
          </p:cNvPr>
          <p:cNvPicPr>
            <a:picLocks noChangeAspect="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0440000" y="5760000"/>
            <a:ext cx="1260000" cy="708140"/>
          </a:xfrm>
          <a:prstGeom prst="rect">
            <a:avLst/>
          </a:prstGeom>
        </p:spPr>
      </p:pic>
    </p:spTree>
    <p:extLst>
      <p:ext uri="{BB962C8B-B14F-4D97-AF65-F5344CB8AC3E}">
        <p14:creationId xmlns:p14="http://schemas.microsoft.com/office/powerpoint/2010/main" val="2241793178"/>
      </p:ext>
    </p:extLst>
  </p:cSld>
  <p:clrMap bg1="lt1" tx1="dk1" bg2="lt2" tx2="dk2" accent1="accent1" accent2="accent2" accent3="accent3" accent4="accent4" accent5="accent5" accent6="accent6" hlink="hlink" folHlink="folHlink"/>
  <p:sldLayoutIdLst>
    <p:sldLayoutId id="2147483669" r:id="rId1"/>
    <p:sldLayoutId id="2147483658" r:id="rId2"/>
    <p:sldLayoutId id="2147483659" r:id="rId3"/>
    <p:sldLayoutId id="2147483661" r:id="rId4"/>
    <p:sldLayoutId id="2147483677" r:id="rId5"/>
    <p:sldLayoutId id="2147483690" r:id="rId6"/>
    <p:sldLayoutId id="2147483670" r:id="rId7"/>
    <p:sldLayoutId id="2147483675" r:id="rId8"/>
    <p:sldLayoutId id="2147483664" r:id="rId9"/>
    <p:sldLayoutId id="2147483671" r:id="rId10"/>
    <p:sldLayoutId id="2147483679" r:id="rId11"/>
    <p:sldLayoutId id="2147483680" r:id="rId12"/>
    <p:sldLayoutId id="2147483678" r:id="rId13"/>
    <p:sldLayoutId id="2147483676" r:id="rId14"/>
    <p:sldLayoutId id="2147483696" r:id="rId15"/>
    <p:sldLayoutId id="2147483697" r:id="rId16"/>
    <p:sldLayoutId id="2147483698" r:id="rId17"/>
    <p:sldLayoutId id="2147483699" r:id="rId18"/>
    <p:sldLayoutId id="2147483672" r:id="rId19"/>
    <p:sldLayoutId id="2147483681" r:id="rId20"/>
    <p:sldLayoutId id="2147483682" r:id="rId21"/>
    <p:sldLayoutId id="2147483683" r:id="rId22"/>
    <p:sldLayoutId id="2147483673" r:id="rId23"/>
    <p:sldLayoutId id="2147483684" r:id="rId24"/>
    <p:sldLayoutId id="2147483685" r:id="rId25"/>
    <p:sldLayoutId id="2147483686" r:id="rId26"/>
    <p:sldLayoutId id="2147483691" r:id="rId27"/>
    <p:sldLayoutId id="2147483687" r:id="rId28"/>
    <p:sldLayoutId id="2147483688" r:id="rId29"/>
    <p:sldLayoutId id="2147483689" r:id="rId30"/>
    <p:sldLayoutId id="2147483692" r:id="rId31"/>
    <p:sldLayoutId id="2147483693" r:id="rId32"/>
    <p:sldLayoutId id="2147483694" r:id="rId33"/>
    <p:sldLayoutId id="2147483695" r:id="rId34"/>
    <p:sldLayoutId id="2147483674" r:id="rId35"/>
    <p:sldLayoutId id="2147483660" r:id="rId36"/>
    <p:sldLayoutId id="2147483649" r:id="rId37"/>
  </p:sldLayoutIdLst>
  <p:txStyles>
    <p:titleStyle>
      <a:lvl1pPr marL="717550" indent="0" algn="l" defTabSz="914400" rtl="0" eaLnBrk="1" latinLnBrk="0" hangingPunct="1">
        <a:lnSpc>
          <a:spcPct val="90000"/>
        </a:lnSpc>
        <a:spcBef>
          <a:spcPct val="0"/>
        </a:spcBef>
        <a:buNone/>
        <a:defRPr sz="2800" b="1" i="0" kern="1200">
          <a:solidFill>
            <a:schemeClr val="accent4"/>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100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100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12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72D930D4-36F1-6073-6149-7F4621A13EDF}"/>
              </a:ext>
            </a:extLst>
          </p:cNvPr>
          <p:cNvPicPr>
            <a:picLocks noGrp="1" noChangeAspect="1"/>
          </p:cNvPicPr>
          <p:nvPr>
            <p:ph idx="1"/>
          </p:nvPr>
        </p:nvPicPr>
        <p:blipFill>
          <a:blip r:embed="rId2"/>
          <a:srcRect t="20897"/>
          <a:stretch/>
        </p:blipFill>
        <p:spPr>
          <a:xfrm>
            <a:off x="1441200" y="1095423"/>
            <a:ext cx="8784000" cy="4890413"/>
          </a:xfrm>
          <a:prstGeom prst="rect">
            <a:avLst/>
          </a:prstGeom>
        </p:spPr>
      </p:pic>
      <p:sp>
        <p:nvSpPr>
          <p:cNvPr id="2" name="Rubrik 1">
            <a:extLst>
              <a:ext uri="{FF2B5EF4-FFF2-40B4-BE49-F238E27FC236}">
                <a16:creationId xmlns:a16="http://schemas.microsoft.com/office/drawing/2014/main" id="{2679221F-4DD1-BACA-E934-0787509F1C39}"/>
              </a:ext>
            </a:extLst>
          </p:cNvPr>
          <p:cNvSpPr>
            <a:spLocks noGrp="1"/>
          </p:cNvSpPr>
          <p:nvPr>
            <p:ph type="title"/>
          </p:nvPr>
        </p:nvSpPr>
        <p:spPr/>
        <p:txBody>
          <a:bodyPr/>
          <a:lstStyle/>
          <a:p>
            <a:r>
              <a:rPr lang="sv-SE" dirty="0"/>
              <a:t>Bild 2</a:t>
            </a:r>
          </a:p>
        </p:txBody>
      </p:sp>
      <p:sp>
        <p:nvSpPr>
          <p:cNvPr id="5" name="object 2">
            <a:extLst>
              <a:ext uri="{FF2B5EF4-FFF2-40B4-BE49-F238E27FC236}">
                <a16:creationId xmlns:a16="http://schemas.microsoft.com/office/drawing/2014/main" id="{928EED7B-D020-E298-47CE-DF56DE20E27A}"/>
              </a:ext>
            </a:extLst>
          </p:cNvPr>
          <p:cNvSpPr txBox="1"/>
          <p:nvPr/>
        </p:nvSpPr>
        <p:spPr>
          <a:xfrm>
            <a:off x="7522234" y="4546121"/>
            <a:ext cx="550671" cy="196294"/>
          </a:xfrm>
          <a:prstGeom prst="rect">
            <a:avLst/>
          </a:prstGeom>
        </p:spPr>
        <p:txBody>
          <a:bodyPr vert="horz" wrap="square" lIns="0" tIns="11516" rIns="0" bIns="0" rtlCol="0">
            <a:spAutoFit/>
          </a:bodyPr>
          <a:lstStyle/>
          <a:p>
            <a:pPr marL="11516" defTabSz="829178">
              <a:spcBef>
                <a:spcPts val="91"/>
              </a:spcBef>
            </a:pPr>
            <a:r>
              <a:rPr sz="1200" b="1" kern="0" spc="-18" dirty="0">
                <a:solidFill>
                  <a:sysClr val="windowText" lastClr="000000"/>
                </a:solidFill>
                <a:latin typeface="Arial"/>
                <a:cs typeface="Arial"/>
              </a:rPr>
              <a:t>SPSM</a:t>
            </a:r>
            <a:endParaRPr sz="1200" kern="0" dirty="0">
              <a:solidFill>
                <a:sysClr val="windowText" lastClr="000000"/>
              </a:solidFill>
              <a:latin typeface="Arial"/>
              <a:cs typeface="Arial"/>
            </a:endParaRPr>
          </a:p>
        </p:txBody>
      </p:sp>
    </p:spTree>
    <p:extLst>
      <p:ext uri="{BB962C8B-B14F-4D97-AF65-F5344CB8AC3E}">
        <p14:creationId xmlns:p14="http://schemas.microsoft.com/office/powerpoint/2010/main" val="117810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430BF11-278C-A4D0-00CA-0220DA3B251B}"/>
              </a:ext>
            </a:extLst>
          </p:cNvPr>
          <p:cNvSpPr txBox="1"/>
          <p:nvPr/>
        </p:nvSpPr>
        <p:spPr>
          <a:xfrm>
            <a:off x="1452000" y="938221"/>
            <a:ext cx="9288000" cy="4524315"/>
          </a:xfrm>
          <a:prstGeom prst="rect">
            <a:avLst/>
          </a:prstGeom>
          <a:noFill/>
        </p:spPr>
        <p:txBody>
          <a:bodyPr wrap="square">
            <a:spAutoFit/>
          </a:bodyPr>
          <a:lstStyle/>
          <a:p>
            <a:pPr marL="11516">
              <a:spcBef>
                <a:spcPts val="91"/>
              </a:spcBef>
            </a:pPr>
            <a:r>
              <a:rPr lang="sv-SE" sz="2400" spc="-9" dirty="0">
                <a:cs typeface="Cambria"/>
              </a:rPr>
              <a:t>Föreläsarmanus</a:t>
            </a:r>
            <a:r>
              <a:rPr lang="sv-SE" sz="2400" spc="59" dirty="0">
                <a:cs typeface="Cambria"/>
              </a:rPr>
              <a:t> </a:t>
            </a:r>
            <a:r>
              <a:rPr lang="sv-SE" sz="2400" dirty="0">
                <a:cs typeface="Cambria"/>
              </a:rPr>
              <a:t>till</a:t>
            </a:r>
            <a:r>
              <a:rPr lang="sv-SE" sz="2400" spc="63" dirty="0">
                <a:cs typeface="Cambria"/>
              </a:rPr>
              <a:t> </a:t>
            </a:r>
            <a:r>
              <a:rPr lang="sv-SE" sz="2400" dirty="0">
                <a:cs typeface="Cambria"/>
              </a:rPr>
              <a:t>bilden</a:t>
            </a:r>
            <a:r>
              <a:rPr lang="sv-SE" sz="2400" spc="63" dirty="0">
                <a:cs typeface="Cambria"/>
              </a:rPr>
              <a:t> </a:t>
            </a:r>
            <a:r>
              <a:rPr lang="sv-SE" sz="2400" spc="50" dirty="0">
                <a:cs typeface="Cambria"/>
              </a:rPr>
              <a:t>Hur</a:t>
            </a:r>
            <a:r>
              <a:rPr lang="sv-SE" sz="2400" spc="59" dirty="0">
                <a:cs typeface="Cambria"/>
              </a:rPr>
              <a:t> </a:t>
            </a:r>
            <a:r>
              <a:rPr lang="sv-SE" sz="2400" dirty="0">
                <a:cs typeface="Cambria"/>
              </a:rPr>
              <a:t>kan</a:t>
            </a:r>
            <a:r>
              <a:rPr lang="sv-SE" sz="2400" spc="63" dirty="0">
                <a:cs typeface="Cambria"/>
              </a:rPr>
              <a:t> </a:t>
            </a:r>
            <a:r>
              <a:rPr lang="sv-SE" sz="2400" dirty="0">
                <a:cs typeface="Cambria"/>
              </a:rPr>
              <a:t>vi</a:t>
            </a:r>
            <a:r>
              <a:rPr lang="sv-SE" sz="2400" spc="63" dirty="0">
                <a:cs typeface="Cambria"/>
              </a:rPr>
              <a:t> </a:t>
            </a:r>
            <a:r>
              <a:rPr lang="sv-SE" sz="2400" dirty="0">
                <a:cs typeface="Cambria"/>
              </a:rPr>
              <a:t>förstå</a:t>
            </a:r>
            <a:r>
              <a:rPr lang="sv-SE" sz="2400" spc="59" dirty="0">
                <a:cs typeface="Cambria"/>
              </a:rPr>
              <a:t> </a:t>
            </a:r>
            <a:r>
              <a:rPr lang="sv-SE" sz="2400" dirty="0" err="1">
                <a:cs typeface="Cambria"/>
              </a:rPr>
              <a:t>tillgänlighet</a:t>
            </a:r>
            <a:r>
              <a:rPr lang="sv-SE" sz="2400" dirty="0">
                <a:cs typeface="Cambria"/>
              </a:rPr>
              <a:t>?</a:t>
            </a:r>
            <a:r>
              <a:rPr lang="sv-SE" sz="2400" spc="63" dirty="0">
                <a:cs typeface="Cambria"/>
              </a:rPr>
              <a:t> </a:t>
            </a:r>
            <a:endParaRPr lang="sv-SE" sz="2400" dirty="0">
              <a:cs typeface="Cambria"/>
            </a:endParaRPr>
          </a:p>
          <a:p>
            <a:pPr>
              <a:spcBef>
                <a:spcPts val="32"/>
              </a:spcBef>
            </a:pPr>
            <a:endParaRPr lang="sv-SE" sz="2400" dirty="0">
              <a:cs typeface="Cambria"/>
            </a:endParaRPr>
          </a:p>
          <a:p>
            <a:pPr marL="11516" marR="4607"/>
            <a:r>
              <a:rPr lang="sv-SE" sz="2400" dirty="0">
                <a:cs typeface="Cambria"/>
              </a:rPr>
              <a:t>Bild</a:t>
            </a:r>
            <a:r>
              <a:rPr lang="sv-SE" sz="2400" spc="54" dirty="0">
                <a:cs typeface="Cambria"/>
              </a:rPr>
              <a:t> </a:t>
            </a:r>
            <a:r>
              <a:rPr lang="sv-SE" sz="2400" dirty="0">
                <a:cs typeface="Cambria"/>
              </a:rPr>
              <a:t>2.</a:t>
            </a:r>
            <a:r>
              <a:rPr lang="sv-SE" sz="2400" spc="14" dirty="0">
                <a:cs typeface="Cambria"/>
              </a:rPr>
              <a:t> </a:t>
            </a:r>
            <a:r>
              <a:rPr lang="sv-SE" sz="2400" dirty="0">
                <a:cs typeface="Cambria"/>
              </a:rPr>
              <a:t>För</a:t>
            </a:r>
            <a:r>
              <a:rPr lang="sv-SE" sz="2400" spc="59" dirty="0">
                <a:cs typeface="Cambria"/>
              </a:rPr>
              <a:t> </a:t>
            </a:r>
            <a:r>
              <a:rPr lang="sv-SE" sz="2400" dirty="0">
                <a:cs typeface="Cambria"/>
              </a:rPr>
              <a:t>att</a:t>
            </a:r>
            <a:r>
              <a:rPr lang="sv-SE" sz="2400" spc="59" dirty="0">
                <a:cs typeface="Cambria"/>
              </a:rPr>
              <a:t> </a:t>
            </a:r>
            <a:r>
              <a:rPr lang="sv-SE" sz="2400" dirty="0">
                <a:cs typeface="Cambria"/>
              </a:rPr>
              <a:t>göra</a:t>
            </a:r>
            <a:r>
              <a:rPr lang="sv-SE" sz="2400" spc="54" dirty="0">
                <a:cs typeface="Cambria"/>
              </a:rPr>
              <a:t> </a:t>
            </a:r>
            <a:r>
              <a:rPr lang="sv-SE" sz="2400" dirty="0">
                <a:cs typeface="Cambria"/>
              </a:rPr>
              <a:t>matchen</a:t>
            </a:r>
            <a:r>
              <a:rPr lang="sv-SE" sz="2400" spc="59" dirty="0">
                <a:cs typeface="Cambria"/>
              </a:rPr>
              <a:t> </a:t>
            </a:r>
            <a:r>
              <a:rPr lang="sv-SE" sz="2400" dirty="0">
                <a:cs typeface="Cambria"/>
              </a:rPr>
              <a:t>mer</a:t>
            </a:r>
            <a:r>
              <a:rPr lang="sv-SE" sz="2400" spc="59" dirty="0">
                <a:cs typeface="Cambria"/>
              </a:rPr>
              <a:t> </a:t>
            </a:r>
            <a:r>
              <a:rPr lang="sv-SE" sz="2400" dirty="0">
                <a:cs typeface="Cambria"/>
              </a:rPr>
              <a:t>tillgänglig</a:t>
            </a:r>
            <a:r>
              <a:rPr lang="sv-SE" sz="2400" spc="59" dirty="0">
                <a:cs typeface="Cambria"/>
              </a:rPr>
              <a:t> </a:t>
            </a:r>
            <a:r>
              <a:rPr lang="sv-SE" sz="2400" dirty="0">
                <a:cs typeface="Cambria"/>
              </a:rPr>
              <a:t>har</a:t>
            </a:r>
            <a:r>
              <a:rPr lang="sv-SE" sz="2400" spc="54" dirty="0">
                <a:cs typeface="Cambria"/>
              </a:rPr>
              <a:t> </a:t>
            </a:r>
            <a:r>
              <a:rPr lang="sv-SE" sz="2400" dirty="0">
                <a:cs typeface="Cambria"/>
              </a:rPr>
              <a:t>det</a:t>
            </a:r>
            <a:r>
              <a:rPr lang="sv-SE" sz="2400" spc="59" dirty="0">
                <a:cs typeface="Cambria"/>
              </a:rPr>
              <a:t> </a:t>
            </a:r>
            <a:r>
              <a:rPr lang="sv-SE" sz="2400" dirty="0">
                <a:cs typeface="Cambria"/>
              </a:rPr>
              <a:t>mellanlånga</a:t>
            </a:r>
            <a:r>
              <a:rPr lang="sv-SE" sz="2400" spc="59" dirty="0">
                <a:cs typeface="Cambria"/>
              </a:rPr>
              <a:t> </a:t>
            </a:r>
            <a:r>
              <a:rPr lang="sv-SE" sz="2400" dirty="0">
                <a:cs typeface="Cambria"/>
              </a:rPr>
              <a:t>barnet</a:t>
            </a:r>
            <a:r>
              <a:rPr lang="sv-SE" sz="2400" spc="54" dirty="0">
                <a:cs typeface="Cambria"/>
              </a:rPr>
              <a:t> </a:t>
            </a:r>
            <a:r>
              <a:rPr lang="sv-SE" sz="2400" dirty="0">
                <a:cs typeface="Cambria"/>
              </a:rPr>
              <a:t>nu</a:t>
            </a:r>
            <a:r>
              <a:rPr lang="sv-SE" sz="2400" spc="59" dirty="0">
                <a:cs typeface="Cambria"/>
              </a:rPr>
              <a:t> </a:t>
            </a:r>
            <a:r>
              <a:rPr lang="sv-SE" sz="2400" dirty="0">
                <a:cs typeface="Cambria"/>
              </a:rPr>
              <a:t>fått</a:t>
            </a:r>
            <a:r>
              <a:rPr lang="sv-SE" sz="2400" spc="59" dirty="0">
                <a:cs typeface="Cambria"/>
              </a:rPr>
              <a:t> </a:t>
            </a:r>
            <a:r>
              <a:rPr lang="sv-SE" sz="2400" dirty="0">
                <a:cs typeface="Cambria"/>
              </a:rPr>
              <a:t>en</a:t>
            </a:r>
            <a:r>
              <a:rPr lang="sv-SE" sz="2400" spc="59" dirty="0">
                <a:cs typeface="Cambria"/>
              </a:rPr>
              <a:t> </a:t>
            </a:r>
            <a:r>
              <a:rPr lang="sv-SE" sz="2400" dirty="0">
                <a:cs typeface="Cambria"/>
              </a:rPr>
              <a:t>låda</a:t>
            </a:r>
            <a:r>
              <a:rPr lang="sv-SE" sz="2400" spc="54" dirty="0">
                <a:cs typeface="Cambria"/>
              </a:rPr>
              <a:t> </a:t>
            </a:r>
            <a:r>
              <a:rPr lang="sv-SE" sz="2400" spc="-23" dirty="0">
                <a:cs typeface="Cambria"/>
              </a:rPr>
              <a:t>att </a:t>
            </a:r>
            <a:r>
              <a:rPr lang="sv-SE" sz="2400" dirty="0">
                <a:cs typeface="Cambria"/>
              </a:rPr>
              <a:t>stå</a:t>
            </a:r>
            <a:r>
              <a:rPr lang="sv-SE" sz="2400" spc="54" dirty="0">
                <a:cs typeface="Cambria"/>
              </a:rPr>
              <a:t> </a:t>
            </a:r>
            <a:r>
              <a:rPr lang="sv-SE" sz="2400" dirty="0">
                <a:cs typeface="Cambria"/>
              </a:rPr>
              <a:t>på</a:t>
            </a:r>
            <a:r>
              <a:rPr lang="sv-SE" sz="2400" spc="59" dirty="0">
                <a:cs typeface="Cambria"/>
              </a:rPr>
              <a:t> </a:t>
            </a:r>
            <a:r>
              <a:rPr lang="sv-SE" sz="2400" dirty="0">
                <a:cs typeface="Cambria"/>
              </a:rPr>
              <a:t>och</a:t>
            </a:r>
            <a:r>
              <a:rPr lang="sv-SE" sz="2400" spc="54" dirty="0">
                <a:cs typeface="Cambria"/>
              </a:rPr>
              <a:t> </a:t>
            </a:r>
            <a:r>
              <a:rPr lang="sv-SE" sz="2400" dirty="0">
                <a:cs typeface="Cambria"/>
              </a:rPr>
              <a:t>det</a:t>
            </a:r>
            <a:r>
              <a:rPr lang="sv-SE" sz="2400" spc="59" dirty="0">
                <a:cs typeface="Cambria"/>
              </a:rPr>
              <a:t> </a:t>
            </a:r>
            <a:r>
              <a:rPr lang="sv-SE" sz="2400" dirty="0">
                <a:cs typeface="Cambria"/>
              </a:rPr>
              <a:t>kortaste</a:t>
            </a:r>
            <a:r>
              <a:rPr lang="sv-SE" sz="2400" spc="59" dirty="0">
                <a:cs typeface="Cambria"/>
              </a:rPr>
              <a:t> </a:t>
            </a:r>
            <a:r>
              <a:rPr lang="sv-SE" sz="2400" dirty="0">
                <a:cs typeface="Cambria"/>
              </a:rPr>
              <a:t>barnet</a:t>
            </a:r>
            <a:r>
              <a:rPr lang="sv-SE" sz="2400" spc="54" dirty="0">
                <a:cs typeface="Cambria"/>
              </a:rPr>
              <a:t> </a:t>
            </a:r>
            <a:r>
              <a:rPr lang="sv-SE" sz="2400" dirty="0">
                <a:cs typeface="Cambria"/>
              </a:rPr>
              <a:t>har</a:t>
            </a:r>
            <a:r>
              <a:rPr lang="sv-SE" sz="2400" spc="59" dirty="0">
                <a:cs typeface="Cambria"/>
              </a:rPr>
              <a:t> </a:t>
            </a:r>
            <a:r>
              <a:rPr lang="sv-SE" sz="2400" dirty="0">
                <a:cs typeface="Cambria"/>
              </a:rPr>
              <a:t>fått</a:t>
            </a:r>
            <a:r>
              <a:rPr lang="sv-SE" sz="2400" spc="59" dirty="0">
                <a:cs typeface="Cambria"/>
              </a:rPr>
              <a:t> </a:t>
            </a:r>
            <a:r>
              <a:rPr lang="sv-SE" sz="2400" dirty="0">
                <a:cs typeface="Cambria"/>
              </a:rPr>
              <a:t>två</a:t>
            </a:r>
            <a:r>
              <a:rPr lang="sv-SE" sz="2400" spc="54" dirty="0">
                <a:cs typeface="Cambria"/>
              </a:rPr>
              <a:t> </a:t>
            </a:r>
            <a:r>
              <a:rPr lang="sv-SE" sz="2400" dirty="0">
                <a:cs typeface="Cambria"/>
              </a:rPr>
              <a:t>lådor</a:t>
            </a:r>
            <a:r>
              <a:rPr lang="sv-SE" sz="2400" spc="59" dirty="0">
                <a:cs typeface="Cambria"/>
              </a:rPr>
              <a:t> </a:t>
            </a:r>
            <a:r>
              <a:rPr lang="sv-SE" sz="2400" dirty="0">
                <a:cs typeface="Cambria"/>
              </a:rPr>
              <a:t>att</a:t>
            </a:r>
            <a:r>
              <a:rPr lang="sv-SE" sz="2400" spc="59" dirty="0">
                <a:cs typeface="Cambria"/>
              </a:rPr>
              <a:t> </a:t>
            </a:r>
            <a:r>
              <a:rPr lang="sv-SE" sz="2400" dirty="0">
                <a:cs typeface="Cambria"/>
              </a:rPr>
              <a:t>stå</a:t>
            </a:r>
            <a:r>
              <a:rPr lang="sv-SE" sz="2400" spc="54" dirty="0">
                <a:cs typeface="Cambria"/>
              </a:rPr>
              <a:t> </a:t>
            </a:r>
            <a:r>
              <a:rPr lang="sv-SE" sz="2400" dirty="0">
                <a:cs typeface="Cambria"/>
              </a:rPr>
              <a:t>på.</a:t>
            </a:r>
            <a:r>
              <a:rPr lang="sv-SE" sz="2400" spc="14" dirty="0">
                <a:cs typeface="Cambria"/>
              </a:rPr>
              <a:t> </a:t>
            </a:r>
            <a:r>
              <a:rPr lang="sv-SE" sz="2400" spc="73" dirty="0">
                <a:cs typeface="Cambria"/>
              </a:rPr>
              <a:t>Man</a:t>
            </a:r>
            <a:r>
              <a:rPr lang="sv-SE" sz="2400" spc="59" dirty="0">
                <a:cs typeface="Cambria"/>
              </a:rPr>
              <a:t> </a:t>
            </a:r>
            <a:r>
              <a:rPr lang="sv-SE" sz="2400" dirty="0">
                <a:cs typeface="Cambria"/>
              </a:rPr>
              <a:t>kan</a:t>
            </a:r>
            <a:r>
              <a:rPr lang="sv-SE" sz="2400" spc="59" dirty="0">
                <a:cs typeface="Cambria"/>
              </a:rPr>
              <a:t> </a:t>
            </a:r>
            <a:r>
              <a:rPr lang="sv-SE" sz="2400" dirty="0">
                <a:cs typeface="Cambria"/>
              </a:rPr>
              <a:t>säga</a:t>
            </a:r>
            <a:r>
              <a:rPr lang="sv-SE" sz="2400" spc="54" dirty="0">
                <a:cs typeface="Cambria"/>
              </a:rPr>
              <a:t> </a:t>
            </a:r>
            <a:r>
              <a:rPr lang="sv-SE" sz="2400" dirty="0">
                <a:cs typeface="Cambria"/>
              </a:rPr>
              <a:t>att</a:t>
            </a:r>
            <a:r>
              <a:rPr lang="sv-SE" sz="2400" spc="59" dirty="0">
                <a:cs typeface="Cambria"/>
              </a:rPr>
              <a:t> </a:t>
            </a:r>
            <a:r>
              <a:rPr lang="sv-SE" sz="2400" spc="-23" dirty="0">
                <a:cs typeface="Cambria"/>
              </a:rPr>
              <a:t>man</a:t>
            </a:r>
            <a:endParaRPr lang="sv-SE" sz="2400" dirty="0">
              <a:cs typeface="Cambria"/>
            </a:endParaRPr>
          </a:p>
          <a:p>
            <a:pPr marL="11516"/>
            <a:r>
              <a:rPr lang="sv-SE" sz="2400" dirty="0">
                <a:cs typeface="Cambria"/>
              </a:rPr>
              <a:t>har</a:t>
            </a:r>
            <a:r>
              <a:rPr lang="sv-SE" sz="2400" spc="63" dirty="0">
                <a:cs typeface="Cambria"/>
              </a:rPr>
              <a:t> </a:t>
            </a:r>
            <a:r>
              <a:rPr lang="sv-SE" sz="2400" dirty="0">
                <a:cs typeface="Cambria"/>
              </a:rPr>
              <a:t>gjort</a:t>
            </a:r>
            <a:r>
              <a:rPr lang="sv-SE" sz="2400" spc="63" dirty="0">
                <a:cs typeface="Cambria"/>
              </a:rPr>
              <a:t> </a:t>
            </a:r>
            <a:r>
              <a:rPr lang="sv-SE" sz="2400" dirty="0">
                <a:cs typeface="Cambria"/>
              </a:rPr>
              <a:t>individuella</a:t>
            </a:r>
            <a:r>
              <a:rPr lang="sv-SE" sz="2400" spc="63" dirty="0">
                <a:cs typeface="Cambria"/>
              </a:rPr>
              <a:t> </a:t>
            </a:r>
            <a:r>
              <a:rPr lang="sv-SE" sz="2400" spc="-9" dirty="0">
                <a:cs typeface="Cambria"/>
              </a:rPr>
              <a:t>anpassningar</a:t>
            </a:r>
            <a:r>
              <a:rPr lang="sv-SE" sz="2400" spc="63" dirty="0">
                <a:cs typeface="Cambria"/>
              </a:rPr>
              <a:t> </a:t>
            </a:r>
            <a:r>
              <a:rPr lang="sv-SE" sz="2400" dirty="0">
                <a:cs typeface="Cambria"/>
              </a:rPr>
              <a:t>för</a:t>
            </a:r>
            <a:r>
              <a:rPr lang="sv-SE" sz="2400" spc="63" dirty="0">
                <a:cs typeface="Cambria"/>
              </a:rPr>
              <a:t> </a:t>
            </a:r>
            <a:r>
              <a:rPr lang="sv-SE" sz="2400" dirty="0">
                <a:cs typeface="Cambria"/>
              </a:rPr>
              <a:t>att</a:t>
            </a:r>
            <a:r>
              <a:rPr lang="sv-SE" sz="2400" spc="68" dirty="0">
                <a:cs typeface="Cambria"/>
              </a:rPr>
              <a:t> </a:t>
            </a:r>
            <a:r>
              <a:rPr lang="sv-SE" sz="2400" spc="-9" dirty="0">
                <a:cs typeface="Cambria"/>
              </a:rPr>
              <a:t>kompensera</a:t>
            </a:r>
            <a:r>
              <a:rPr lang="sv-SE" sz="2400" spc="63" dirty="0">
                <a:cs typeface="Cambria"/>
              </a:rPr>
              <a:t> </a:t>
            </a:r>
            <a:r>
              <a:rPr lang="sv-SE" sz="2400" dirty="0">
                <a:cs typeface="Cambria"/>
              </a:rPr>
              <a:t>för</a:t>
            </a:r>
            <a:r>
              <a:rPr lang="sv-SE" sz="2400" spc="63" dirty="0">
                <a:cs typeface="Cambria"/>
              </a:rPr>
              <a:t> </a:t>
            </a:r>
            <a:r>
              <a:rPr lang="sv-SE" sz="2400" spc="-9" dirty="0">
                <a:cs typeface="Cambria"/>
              </a:rPr>
              <a:t>barnens</a:t>
            </a:r>
            <a:r>
              <a:rPr lang="sv-SE" sz="2400" spc="63" dirty="0">
                <a:cs typeface="Cambria"/>
              </a:rPr>
              <a:t> </a:t>
            </a:r>
            <a:r>
              <a:rPr lang="sv-SE" sz="2400" dirty="0">
                <a:cs typeface="Cambria"/>
              </a:rPr>
              <a:t>olika</a:t>
            </a:r>
            <a:r>
              <a:rPr lang="sv-SE" sz="2400" spc="63" dirty="0">
                <a:cs typeface="Cambria"/>
              </a:rPr>
              <a:t> </a:t>
            </a:r>
            <a:r>
              <a:rPr lang="sv-SE" sz="2400" spc="-9" dirty="0">
                <a:cs typeface="Cambria"/>
              </a:rPr>
              <a:t>längd.</a:t>
            </a:r>
            <a:endParaRPr lang="sv-SE" sz="2400" dirty="0">
              <a:cs typeface="Cambria"/>
            </a:endParaRPr>
          </a:p>
          <a:p>
            <a:pPr>
              <a:spcBef>
                <a:spcPts val="32"/>
              </a:spcBef>
            </a:pPr>
            <a:endParaRPr lang="sv-SE" sz="2400" dirty="0">
              <a:cs typeface="Cambria"/>
            </a:endParaRPr>
          </a:p>
          <a:p>
            <a:pPr marL="11516" marR="356431"/>
            <a:r>
              <a:rPr lang="sv-SE" sz="2400" dirty="0">
                <a:cs typeface="Cambria"/>
              </a:rPr>
              <a:t>Bilden</a:t>
            </a:r>
            <a:r>
              <a:rPr lang="sv-SE" sz="2400" spc="36" dirty="0">
                <a:cs typeface="Cambria"/>
              </a:rPr>
              <a:t> </a:t>
            </a:r>
            <a:r>
              <a:rPr lang="sv-SE" sz="2400" dirty="0">
                <a:cs typeface="Cambria"/>
              </a:rPr>
              <a:t>vill</a:t>
            </a:r>
            <a:r>
              <a:rPr lang="sv-SE" sz="2400" spc="36" dirty="0">
                <a:cs typeface="Cambria"/>
              </a:rPr>
              <a:t> </a:t>
            </a:r>
            <a:r>
              <a:rPr lang="sv-SE" sz="2400" dirty="0">
                <a:cs typeface="Cambria"/>
              </a:rPr>
              <a:t>visa</a:t>
            </a:r>
            <a:r>
              <a:rPr lang="sv-SE" sz="2400" spc="36" dirty="0">
                <a:cs typeface="Cambria"/>
              </a:rPr>
              <a:t> </a:t>
            </a:r>
            <a:r>
              <a:rPr lang="sv-SE" sz="2400" dirty="0">
                <a:cs typeface="Cambria"/>
              </a:rPr>
              <a:t>att</a:t>
            </a:r>
            <a:r>
              <a:rPr lang="sv-SE" sz="2400" spc="41" dirty="0">
                <a:cs typeface="Cambria"/>
              </a:rPr>
              <a:t> </a:t>
            </a:r>
            <a:r>
              <a:rPr lang="sv-SE" sz="2400" dirty="0">
                <a:cs typeface="Cambria"/>
              </a:rPr>
              <a:t>tillgängligheten</a:t>
            </a:r>
            <a:r>
              <a:rPr lang="sv-SE" sz="2400" spc="36" dirty="0">
                <a:cs typeface="Cambria"/>
              </a:rPr>
              <a:t> </a:t>
            </a:r>
            <a:r>
              <a:rPr lang="sv-SE" sz="2400" spc="-23" dirty="0">
                <a:cs typeface="Cambria"/>
              </a:rPr>
              <a:t>visserligen</a:t>
            </a:r>
            <a:r>
              <a:rPr lang="sv-SE" sz="2400" spc="36" dirty="0">
                <a:cs typeface="Cambria"/>
              </a:rPr>
              <a:t> </a:t>
            </a:r>
            <a:r>
              <a:rPr lang="sv-SE" sz="2400" dirty="0">
                <a:cs typeface="Cambria"/>
              </a:rPr>
              <a:t>har</a:t>
            </a:r>
            <a:r>
              <a:rPr lang="sv-SE" sz="2400" spc="41" dirty="0">
                <a:cs typeface="Cambria"/>
              </a:rPr>
              <a:t> </a:t>
            </a:r>
            <a:r>
              <a:rPr lang="sv-SE" sz="2400" dirty="0">
                <a:cs typeface="Cambria"/>
              </a:rPr>
              <a:t>ökat</a:t>
            </a:r>
            <a:r>
              <a:rPr lang="sv-SE" sz="2400" spc="36" dirty="0">
                <a:cs typeface="Cambria"/>
              </a:rPr>
              <a:t> </a:t>
            </a:r>
            <a:r>
              <a:rPr lang="sv-SE" sz="2400" dirty="0">
                <a:cs typeface="Cambria"/>
              </a:rPr>
              <a:t>men</a:t>
            </a:r>
            <a:r>
              <a:rPr lang="sv-SE" sz="2400" spc="36" dirty="0">
                <a:cs typeface="Cambria"/>
              </a:rPr>
              <a:t> </a:t>
            </a:r>
            <a:r>
              <a:rPr lang="sv-SE" sz="2400" dirty="0">
                <a:cs typeface="Cambria"/>
              </a:rPr>
              <a:t>också</a:t>
            </a:r>
            <a:r>
              <a:rPr lang="sv-SE" sz="2400" spc="41" dirty="0">
                <a:cs typeface="Cambria"/>
              </a:rPr>
              <a:t> </a:t>
            </a:r>
            <a:r>
              <a:rPr lang="sv-SE" sz="2400" dirty="0">
                <a:cs typeface="Cambria"/>
              </a:rPr>
              <a:t>att</a:t>
            </a:r>
            <a:r>
              <a:rPr lang="sv-SE" sz="2400" spc="36" dirty="0">
                <a:cs typeface="Cambria"/>
              </a:rPr>
              <a:t> </a:t>
            </a:r>
            <a:r>
              <a:rPr lang="sv-SE" sz="2400" dirty="0">
                <a:cs typeface="Cambria"/>
              </a:rPr>
              <a:t>det</a:t>
            </a:r>
            <a:r>
              <a:rPr lang="sv-SE" sz="2400" spc="36" dirty="0">
                <a:cs typeface="Cambria"/>
              </a:rPr>
              <a:t> </a:t>
            </a:r>
            <a:r>
              <a:rPr lang="sv-SE" sz="2400" dirty="0">
                <a:cs typeface="Cambria"/>
              </a:rPr>
              <a:t>finns</a:t>
            </a:r>
            <a:r>
              <a:rPr lang="sv-SE" sz="2400" spc="36" dirty="0">
                <a:cs typeface="Cambria"/>
              </a:rPr>
              <a:t> </a:t>
            </a:r>
            <a:r>
              <a:rPr lang="sv-SE" sz="2400" spc="-9" dirty="0">
                <a:cs typeface="Cambria"/>
              </a:rPr>
              <a:t>risker </a:t>
            </a:r>
            <a:r>
              <a:rPr lang="sv-SE" sz="2400" dirty="0">
                <a:cs typeface="Cambria"/>
              </a:rPr>
              <a:t>med</a:t>
            </a:r>
            <a:r>
              <a:rPr lang="sv-SE" sz="2400" spc="27" dirty="0">
                <a:cs typeface="Cambria"/>
              </a:rPr>
              <a:t> </a:t>
            </a:r>
            <a:r>
              <a:rPr lang="sv-SE" sz="2400" dirty="0">
                <a:cs typeface="Cambria"/>
              </a:rPr>
              <a:t>lösningar</a:t>
            </a:r>
            <a:r>
              <a:rPr lang="sv-SE" sz="2400" spc="32" dirty="0">
                <a:cs typeface="Cambria"/>
              </a:rPr>
              <a:t> </a:t>
            </a:r>
            <a:r>
              <a:rPr lang="sv-SE" sz="2400" dirty="0">
                <a:cs typeface="Cambria"/>
              </a:rPr>
              <a:t>på</a:t>
            </a:r>
            <a:r>
              <a:rPr lang="sv-SE" sz="2400" spc="27" dirty="0">
                <a:cs typeface="Cambria"/>
              </a:rPr>
              <a:t> </a:t>
            </a:r>
            <a:r>
              <a:rPr lang="sv-SE" sz="2400" spc="-9" dirty="0">
                <a:cs typeface="Cambria"/>
              </a:rPr>
              <a:t>individnivå.</a:t>
            </a:r>
            <a:endParaRPr lang="sv-SE" sz="2400" dirty="0">
              <a:cs typeface="Cambria"/>
            </a:endParaRPr>
          </a:p>
          <a:p>
            <a:pPr>
              <a:spcBef>
                <a:spcPts val="32"/>
              </a:spcBef>
            </a:pPr>
            <a:endParaRPr lang="sv-SE" sz="2400" dirty="0">
              <a:cs typeface="Cambria"/>
            </a:endParaRPr>
          </a:p>
          <a:p>
            <a:pPr marL="11516"/>
            <a:r>
              <a:rPr lang="sv-SE" sz="2400" dirty="0">
                <a:cs typeface="Cambria"/>
              </a:rPr>
              <a:t>Låt</a:t>
            </a:r>
            <a:r>
              <a:rPr lang="sv-SE" sz="2400" spc="50" dirty="0">
                <a:cs typeface="Cambria"/>
              </a:rPr>
              <a:t> </a:t>
            </a:r>
            <a:r>
              <a:rPr lang="sv-SE" sz="2400" dirty="0">
                <a:cs typeface="Cambria"/>
              </a:rPr>
              <a:t>oss</a:t>
            </a:r>
            <a:r>
              <a:rPr lang="sv-SE" sz="2400" spc="54" dirty="0">
                <a:cs typeface="Cambria"/>
              </a:rPr>
              <a:t> </a:t>
            </a:r>
            <a:r>
              <a:rPr lang="sv-SE" sz="2400" dirty="0">
                <a:cs typeface="Cambria"/>
              </a:rPr>
              <a:t>titta</a:t>
            </a:r>
            <a:r>
              <a:rPr lang="sv-SE" sz="2400" spc="54" dirty="0">
                <a:cs typeface="Cambria"/>
              </a:rPr>
              <a:t> </a:t>
            </a:r>
            <a:r>
              <a:rPr lang="sv-SE" sz="2400" dirty="0">
                <a:cs typeface="Cambria"/>
              </a:rPr>
              <a:t>på</a:t>
            </a:r>
            <a:r>
              <a:rPr lang="sv-SE" sz="2400" spc="54" dirty="0">
                <a:cs typeface="Cambria"/>
              </a:rPr>
              <a:t> </a:t>
            </a:r>
            <a:r>
              <a:rPr lang="sv-SE" sz="2400" dirty="0">
                <a:cs typeface="Cambria"/>
              </a:rPr>
              <a:t>en</a:t>
            </a:r>
            <a:r>
              <a:rPr lang="sv-SE" sz="2400" spc="54" dirty="0">
                <a:cs typeface="Cambria"/>
              </a:rPr>
              <a:t> </a:t>
            </a:r>
            <a:r>
              <a:rPr lang="sv-SE" sz="2400" dirty="0">
                <a:cs typeface="Cambria"/>
              </a:rPr>
              <a:t>annan</a:t>
            </a:r>
            <a:r>
              <a:rPr lang="sv-SE" sz="2400" spc="54" dirty="0">
                <a:cs typeface="Cambria"/>
              </a:rPr>
              <a:t> </a:t>
            </a:r>
            <a:r>
              <a:rPr lang="sv-SE" sz="2400" spc="-9" dirty="0">
                <a:cs typeface="Cambria"/>
              </a:rPr>
              <a:t>lösning.</a:t>
            </a:r>
            <a:endParaRPr lang="sv-SE" sz="2400" dirty="0">
              <a:cs typeface="Cambria"/>
            </a:endParaRPr>
          </a:p>
        </p:txBody>
      </p:sp>
    </p:spTree>
    <p:extLst>
      <p:ext uri="{BB962C8B-B14F-4D97-AF65-F5344CB8AC3E}">
        <p14:creationId xmlns:p14="http://schemas.microsoft.com/office/powerpoint/2010/main" val="242596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9">
            <a:extLst>
              <a:ext uri="{FF2B5EF4-FFF2-40B4-BE49-F238E27FC236}">
                <a16:creationId xmlns:a16="http://schemas.microsoft.com/office/drawing/2014/main" id="{39C50111-1CCC-C2AE-523C-7CFA2BEA2305}"/>
              </a:ext>
            </a:extLst>
          </p:cNvPr>
          <p:cNvPicPr>
            <a:picLocks noGrp="1" noChangeAspect="1"/>
          </p:cNvPicPr>
          <p:nvPr>
            <p:ph idx="1"/>
          </p:nvPr>
        </p:nvPicPr>
        <p:blipFill>
          <a:blip r:embed="rId2"/>
          <a:srcRect l="15143" t="22603" r="11697" b="5622"/>
          <a:stretch/>
        </p:blipFill>
        <p:spPr>
          <a:xfrm>
            <a:off x="2244000" y="1137825"/>
            <a:ext cx="7704000" cy="5414589"/>
          </a:xfrm>
          <a:prstGeom prst="rect">
            <a:avLst/>
          </a:prstGeom>
        </p:spPr>
      </p:pic>
      <p:sp>
        <p:nvSpPr>
          <p:cNvPr id="2" name="Rubrik 1">
            <a:extLst>
              <a:ext uri="{FF2B5EF4-FFF2-40B4-BE49-F238E27FC236}">
                <a16:creationId xmlns:a16="http://schemas.microsoft.com/office/drawing/2014/main" id="{C64C2280-75A2-E561-DA1F-8D379F72762C}"/>
              </a:ext>
            </a:extLst>
          </p:cNvPr>
          <p:cNvSpPr>
            <a:spLocks noGrp="1"/>
          </p:cNvSpPr>
          <p:nvPr>
            <p:ph type="title"/>
          </p:nvPr>
        </p:nvSpPr>
        <p:spPr/>
        <p:txBody>
          <a:bodyPr/>
          <a:lstStyle/>
          <a:p>
            <a:r>
              <a:rPr lang="sv-SE" dirty="0"/>
              <a:t>Bild 3</a:t>
            </a:r>
          </a:p>
        </p:txBody>
      </p:sp>
      <p:sp>
        <p:nvSpPr>
          <p:cNvPr id="7" name="textruta 6">
            <a:extLst>
              <a:ext uri="{FF2B5EF4-FFF2-40B4-BE49-F238E27FC236}">
                <a16:creationId xmlns:a16="http://schemas.microsoft.com/office/drawing/2014/main" id="{8D14DD3E-65F1-54F0-4E58-F90AC237841B}"/>
              </a:ext>
            </a:extLst>
          </p:cNvPr>
          <p:cNvSpPr txBox="1"/>
          <p:nvPr/>
        </p:nvSpPr>
        <p:spPr>
          <a:xfrm>
            <a:off x="8162745" y="5581675"/>
            <a:ext cx="877738" cy="276999"/>
          </a:xfrm>
          <a:prstGeom prst="rect">
            <a:avLst/>
          </a:prstGeom>
          <a:noFill/>
        </p:spPr>
        <p:txBody>
          <a:bodyPr wrap="square">
            <a:spAutoFit/>
          </a:bodyPr>
          <a:lstStyle/>
          <a:p>
            <a:r>
              <a:rPr lang="sv-SE" sz="1200" b="1" kern="0" spc="-18" dirty="0">
                <a:solidFill>
                  <a:sysClr val="windowText" lastClr="000000"/>
                </a:solidFill>
                <a:latin typeface="Arial"/>
                <a:cs typeface="Arial"/>
              </a:rPr>
              <a:t>SPSM</a:t>
            </a:r>
            <a:endParaRPr lang="sv-SE" sz="1200" dirty="0"/>
          </a:p>
        </p:txBody>
      </p:sp>
    </p:spTree>
    <p:extLst>
      <p:ext uri="{BB962C8B-B14F-4D97-AF65-F5344CB8AC3E}">
        <p14:creationId xmlns:p14="http://schemas.microsoft.com/office/powerpoint/2010/main" val="365646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0B5565D8-0FED-7E97-F8E5-596F51806BAC}"/>
              </a:ext>
            </a:extLst>
          </p:cNvPr>
          <p:cNvSpPr txBox="1"/>
          <p:nvPr/>
        </p:nvSpPr>
        <p:spPr>
          <a:xfrm>
            <a:off x="1441200" y="1202779"/>
            <a:ext cx="9309600" cy="3970318"/>
          </a:xfrm>
          <a:prstGeom prst="rect">
            <a:avLst/>
          </a:prstGeom>
          <a:noFill/>
        </p:spPr>
        <p:txBody>
          <a:bodyPr wrap="square">
            <a:spAutoFit/>
          </a:bodyPr>
          <a:lstStyle/>
          <a:p>
            <a:pPr marL="11516">
              <a:spcBef>
                <a:spcPts val="91"/>
              </a:spcBef>
            </a:pPr>
            <a:r>
              <a:rPr lang="sv-SE" sz="2800" dirty="0"/>
              <a:t>Föreläsarmanus till bilden Hur ska vi förstå tillgänglighet? </a:t>
            </a:r>
          </a:p>
          <a:p>
            <a:pPr>
              <a:spcBef>
                <a:spcPts val="32"/>
              </a:spcBef>
            </a:pPr>
            <a:endParaRPr lang="sv-SE" sz="2800" dirty="0"/>
          </a:p>
          <a:p>
            <a:pPr marL="11516"/>
            <a:r>
              <a:rPr lang="sv-SE" sz="2800" dirty="0"/>
              <a:t>Bild 3. </a:t>
            </a:r>
            <a:r>
              <a:rPr lang="sv-SE" sz="2800" dirty="0" err="1"/>
              <a:t>Trästaketet</a:t>
            </a:r>
            <a:r>
              <a:rPr lang="sv-SE" sz="2800" dirty="0"/>
              <a:t> runt planen är nu utbytt till ett glest metallstängsel. Lådorna ligger på marken bredvid barnen. Nu kan alla se på matchen genom stängslet. De individuella anpassningarna behövs inte längre.</a:t>
            </a:r>
          </a:p>
          <a:p>
            <a:pPr>
              <a:spcBef>
                <a:spcPts val="32"/>
              </a:spcBef>
            </a:pPr>
            <a:endParaRPr lang="sv-SE" sz="2800" dirty="0"/>
          </a:p>
          <a:p>
            <a:pPr marL="11516" marR="4607"/>
            <a:r>
              <a:rPr lang="sv-SE" sz="2800" dirty="0"/>
              <a:t>När vi anpassar miljön, som i det här exemplet, utgår vi från att svårigheten att se på matchen uppstår i mötet med miljön.</a:t>
            </a:r>
          </a:p>
        </p:txBody>
      </p:sp>
    </p:spTree>
    <p:extLst>
      <p:ext uri="{BB962C8B-B14F-4D97-AF65-F5344CB8AC3E}">
        <p14:creationId xmlns:p14="http://schemas.microsoft.com/office/powerpoint/2010/main" val="135798122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4ED9A-0D36-F5D3-1180-D4A68FC69901}"/>
              </a:ext>
            </a:extLst>
          </p:cNvPr>
          <p:cNvSpPr>
            <a:spLocks noGrp="1"/>
          </p:cNvSpPr>
          <p:nvPr>
            <p:ph type="title"/>
          </p:nvPr>
        </p:nvSpPr>
        <p:spPr>
          <a:xfrm>
            <a:off x="838200" y="552092"/>
            <a:ext cx="10515600" cy="1173191"/>
          </a:xfrm>
        </p:spPr>
        <p:txBody>
          <a:bodyPr>
            <a:normAutofit/>
          </a:bodyPr>
          <a:lstStyle/>
          <a:p>
            <a:r>
              <a:rPr lang="sv-SE" sz="3600" dirty="0">
                <a:solidFill>
                  <a:schemeClr val="accent5"/>
                </a:solidFill>
                <a:latin typeface="+mn-lt"/>
              </a:rPr>
              <a:t>Reflektion kring bilderna</a:t>
            </a:r>
            <a:br>
              <a:rPr lang="sv-SE" sz="9600" dirty="0">
                <a:solidFill>
                  <a:schemeClr val="accent5"/>
                </a:solidFill>
                <a:latin typeface="+mn-lt"/>
              </a:rPr>
            </a:br>
            <a:r>
              <a:rPr lang="sv-SE" sz="2800" dirty="0">
                <a:solidFill>
                  <a:schemeClr val="accent5"/>
                </a:solidFill>
                <a:latin typeface="+mn-lt"/>
              </a:rPr>
              <a:t>- när svårigheten uppstår i mötet med miljön</a:t>
            </a:r>
            <a:endParaRPr lang="sv-SE" sz="2800" dirty="0"/>
          </a:p>
        </p:txBody>
      </p:sp>
      <p:sp>
        <p:nvSpPr>
          <p:cNvPr id="3" name="Platshållare för text 2">
            <a:extLst>
              <a:ext uri="{FF2B5EF4-FFF2-40B4-BE49-F238E27FC236}">
                <a16:creationId xmlns:a16="http://schemas.microsoft.com/office/drawing/2014/main" id="{CBD75259-8E25-C69C-C540-76D03F85132B}"/>
              </a:ext>
            </a:extLst>
          </p:cNvPr>
          <p:cNvSpPr>
            <a:spLocks noGrp="1"/>
          </p:cNvSpPr>
          <p:nvPr>
            <p:ph type="body" idx="1"/>
          </p:nvPr>
        </p:nvSpPr>
        <p:spPr>
          <a:xfrm>
            <a:off x="1146894" y="1915065"/>
            <a:ext cx="9898212" cy="4174586"/>
          </a:xfrm>
        </p:spPr>
        <p:txBody>
          <a:bodyPr/>
          <a:lstStyle/>
          <a:p>
            <a:r>
              <a:rPr lang="sv-SE" sz="2400" i="0" dirty="0">
                <a:solidFill>
                  <a:schemeClr val="bg1"/>
                </a:solidFill>
                <a:effectLst/>
                <a:latin typeface="+mn-lt"/>
              </a:rPr>
              <a:t>Pedagogisk lärmiljö</a:t>
            </a:r>
            <a:br>
              <a:rPr lang="sv-SE" sz="2400" b="0" i="0" dirty="0">
                <a:solidFill>
                  <a:schemeClr val="bg1"/>
                </a:solidFill>
                <a:effectLst/>
                <a:latin typeface="+mn-lt"/>
              </a:rPr>
            </a:br>
            <a:r>
              <a:rPr lang="sv-SE" sz="2400" b="0" i="0" dirty="0">
                <a:solidFill>
                  <a:schemeClr val="bg1"/>
                </a:solidFill>
                <a:effectLst/>
                <a:latin typeface="+mn-lt"/>
              </a:rPr>
              <a:t>- Tänk på en pedagogisk situation där svårigheten uppstått i mötet med miljön?</a:t>
            </a:r>
            <a:br>
              <a:rPr lang="sv-SE" sz="2400" b="0" i="0" dirty="0">
                <a:solidFill>
                  <a:schemeClr val="bg1"/>
                </a:solidFill>
                <a:effectLst/>
                <a:latin typeface="+mn-lt"/>
              </a:rPr>
            </a:br>
            <a:r>
              <a:rPr lang="sv-SE" sz="2400" b="0" i="0" dirty="0">
                <a:solidFill>
                  <a:schemeClr val="bg1"/>
                </a:solidFill>
                <a:effectLst/>
                <a:latin typeface="+mn-lt"/>
              </a:rPr>
              <a:t>- Hur löste jag/vi den? </a:t>
            </a:r>
            <a:br>
              <a:rPr lang="sv-SE" sz="2400" b="0" i="0" dirty="0">
                <a:solidFill>
                  <a:schemeClr val="bg1"/>
                </a:solidFill>
                <a:effectLst/>
                <a:latin typeface="+mn-lt"/>
              </a:rPr>
            </a:br>
            <a:r>
              <a:rPr lang="sv-SE" sz="2400" b="0" i="0" dirty="0">
                <a:solidFill>
                  <a:schemeClr val="bg1"/>
                </a:solidFill>
                <a:effectLst/>
                <a:latin typeface="+mn-lt"/>
              </a:rPr>
              <a:t>- Blev det en individuell anpassning eller för fler?</a:t>
            </a:r>
            <a:br>
              <a:rPr lang="sv-SE" sz="2400" b="0" i="0" dirty="0">
                <a:solidFill>
                  <a:schemeClr val="bg1"/>
                </a:solidFill>
                <a:effectLst/>
                <a:latin typeface="+mn-lt"/>
              </a:rPr>
            </a:br>
            <a:br>
              <a:rPr lang="sv-SE" sz="2400" b="0" i="0" dirty="0">
                <a:solidFill>
                  <a:schemeClr val="bg1"/>
                </a:solidFill>
                <a:effectLst/>
                <a:latin typeface="+mn-lt"/>
              </a:rPr>
            </a:br>
            <a:r>
              <a:rPr lang="sv-SE" sz="2400" i="0" dirty="0">
                <a:solidFill>
                  <a:schemeClr val="bg1"/>
                </a:solidFill>
                <a:effectLst/>
                <a:latin typeface="+mn-lt"/>
              </a:rPr>
              <a:t>Social lärmiljö</a:t>
            </a:r>
            <a:br>
              <a:rPr lang="sv-SE" sz="2400" b="0" i="0" dirty="0">
                <a:solidFill>
                  <a:schemeClr val="bg1"/>
                </a:solidFill>
                <a:effectLst/>
                <a:latin typeface="+mn-lt"/>
              </a:rPr>
            </a:br>
            <a:r>
              <a:rPr lang="sv-SE" sz="2400" b="0" i="0" dirty="0">
                <a:solidFill>
                  <a:schemeClr val="bg1"/>
                </a:solidFill>
                <a:effectLst/>
                <a:latin typeface="+mn-lt"/>
              </a:rPr>
              <a:t>- Tänk på en social situation där svårigheten uppstått i mötet med miljön?</a:t>
            </a:r>
            <a:br>
              <a:rPr lang="sv-SE" sz="2400" b="0" i="0" dirty="0">
                <a:solidFill>
                  <a:schemeClr val="bg1"/>
                </a:solidFill>
                <a:effectLst/>
                <a:latin typeface="+mn-lt"/>
              </a:rPr>
            </a:br>
            <a:r>
              <a:rPr lang="sv-SE" sz="2400" b="0" i="0" dirty="0">
                <a:solidFill>
                  <a:schemeClr val="bg1"/>
                </a:solidFill>
                <a:effectLst/>
                <a:latin typeface="+mn-lt"/>
              </a:rPr>
              <a:t>- Hur löste jag/vi den? </a:t>
            </a:r>
            <a:br>
              <a:rPr lang="sv-SE" sz="2400" b="0" i="0" dirty="0">
                <a:solidFill>
                  <a:schemeClr val="bg1"/>
                </a:solidFill>
                <a:effectLst/>
                <a:latin typeface="+mn-lt"/>
              </a:rPr>
            </a:br>
            <a:r>
              <a:rPr lang="sv-SE" sz="2400" b="0" i="0" dirty="0">
                <a:solidFill>
                  <a:schemeClr val="bg1"/>
                </a:solidFill>
                <a:effectLst/>
                <a:latin typeface="+mn-lt"/>
              </a:rPr>
              <a:t>- Blev det en individuell anpassning eller för fler?</a:t>
            </a:r>
            <a:br>
              <a:rPr lang="sv-SE" sz="3200" dirty="0">
                <a:latin typeface="+mn-lt"/>
              </a:rPr>
            </a:br>
            <a:br>
              <a:rPr lang="sv-SE" sz="3200" dirty="0">
                <a:latin typeface="+mn-lt"/>
              </a:rPr>
            </a:br>
            <a:endParaRPr lang="sv-SE" dirty="0"/>
          </a:p>
        </p:txBody>
      </p:sp>
    </p:spTree>
    <p:extLst>
      <p:ext uri="{BB962C8B-B14F-4D97-AF65-F5344CB8AC3E}">
        <p14:creationId xmlns:p14="http://schemas.microsoft.com/office/powerpoint/2010/main" val="217057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9B20B-D09D-3A97-06DA-45CF2FCFA5A3}"/>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556BC31B-A2D6-C2A8-A55D-8227DD04009C}"/>
              </a:ext>
            </a:extLst>
          </p:cNvPr>
          <p:cNvSpPr>
            <a:spLocks noGrp="1"/>
          </p:cNvSpPr>
          <p:nvPr>
            <p:ph type="subTitle" idx="1"/>
          </p:nvPr>
        </p:nvSpPr>
        <p:spPr/>
        <p:txBody>
          <a:bodyPr/>
          <a:lstStyle/>
          <a:p>
            <a:r>
              <a:rPr lang="sv-SE" sz="4000" b="1" dirty="0">
                <a:solidFill>
                  <a:srgbClr val="F2F2F2"/>
                </a:solidFill>
                <a:latin typeface="Calibri" panose="020F0502020204030204"/>
                <a:cs typeface="+mn-cs"/>
              </a:rPr>
              <a:t>Verktyg och mallar för planering och systematiskt kvalitetsarbete </a:t>
            </a:r>
          </a:p>
        </p:txBody>
      </p:sp>
    </p:spTree>
    <p:extLst>
      <p:ext uri="{BB962C8B-B14F-4D97-AF65-F5344CB8AC3E}">
        <p14:creationId xmlns:p14="http://schemas.microsoft.com/office/powerpoint/2010/main" val="2246903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D7C1CD-B00E-A547-C21B-7E624B525675}"/>
              </a:ext>
            </a:extLst>
          </p:cNvPr>
          <p:cNvSpPr>
            <a:spLocks noGrp="1"/>
          </p:cNvSpPr>
          <p:nvPr>
            <p:ph type="title"/>
          </p:nvPr>
        </p:nvSpPr>
        <p:spPr/>
        <p:txBody>
          <a:bodyPr/>
          <a:lstStyle/>
          <a:p>
            <a:r>
              <a:rPr lang="sv-SE" sz="2800" dirty="0">
                <a:solidFill>
                  <a:schemeClr val="accent5"/>
                </a:solidFill>
                <a:latin typeface="+mn-lt"/>
              </a:rPr>
              <a:t>Om fyrfältaren</a:t>
            </a:r>
            <a:endParaRPr lang="sv-SE" dirty="0"/>
          </a:p>
        </p:txBody>
      </p:sp>
      <p:sp>
        <p:nvSpPr>
          <p:cNvPr id="3" name="Platshållare för innehåll 2">
            <a:extLst>
              <a:ext uri="{FF2B5EF4-FFF2-40B4-BE49-F238E27FC236}">
                <a16:creationId xmlns:a16="http://schemas.microsoft.com/office/drawing/2014/main" id="{2B2602B1-0703-4813-6218-2C1261087B25}"/>
              </a:ext>
            </a:extLst>
          </p:cNvPr>
          <p:cNvSpPr>
            <a:spLocks noGrp="1"/>
          </p:cNvSpPr>
          <p:nvPr>
            <p:ph idx="1"/>
          </p:nvPr>
        </p:nvSpPr>
        <p:spPr/>
        <p:txBody>
          <a:bodyPr/>
          <a:lstStyle/>
          <a:p>
            <a:r>
              <a:rPr lang="sv-SE" sz="2800" b="0" dirty="0">
                <a:latin typeface="+mn-lt"/>
              </a:rPr>
              <a:t>Fyrfältaren är ett praktiskt verktyg som utgår ifrån tillgänglighetsmodellen. Den finns i två versioner. </a:t>
            </a:r>
            <a:br>
              <a:rPr lang="sv-SE" sz="2800" b="0" dirty="0">
                <a:latin typeface="+mn-lt"/>
              </a:rPr>
            </a:br>
            <a:r>
              <a:rPr lang="sv-SE" sz="2800" b="0" dirty="0">
                <a:latin typeface="+mn-lt"/>
              </a:rPr>
              <a:t>Fyrfältaren kan användas som stöd </a:t>
            </a:r>
            <a:br>
              <a:rPr lang="sv-SE" sz="2800" b="0" dirty="0">
                <a:latin typeface="+mn-lt"/>
              </a:rPr>
            </a:br>
            <a:r>
              <a:rPr lang="sv-SE" sz="2800" b="0" dirty="0">
                <a:latin typeface="+mn-lt"/>
              </a:rPr>
              <a:t>- vid samtal om tillgänglighet i utbildningen </a:t>
            </a:r>
            <a:br>
              <a:rPr lang="sv-SE" sz="2800" b="0" dirty="0">
                <a:latin typeface="+mn-lt"/>
              </a:rPr>
            </a:br>
            <a:r>
              <a:rPr lang="sv-SE" sz="2800" b="0" dirty="0">
                <a:latin typeface="+mn-lt"/>
              </a:rPr>
              <a:t>- kartläggning och värdering av nuläget</a:t>
            </a:r>
            <a:br>
              <a:rPr lang="sv-SE" sz="2800" b="0" dirty="0">
                <a:latin typeface="+mn-lt"/>
              </a:rPr>
            </a:br>
            <a:r>
              <a:rPr lang="sv-SE" sz="2800" b="0" dirty="0">
                <a:latin typeface="+mn-lt"/>
              </a:rPr>
              <a:t>- planering och uppföljning av insatser.</a:t>
            </a:r>
            <a:br>
              <a:rPr lang="sv-SE" sz="2800" b="0" dirty="0">
                <a:latin typeface="+mn-lt"/>
              </a:rPr>
            </a:br>
            <a:br>
              <a:rPr lang="sv-SE" sz="2800" b="0" dirty="0">
                <a:latin typeface="+mn-lt"/>
              </a:rPr>
            </a:br>
            <a:r>
              <a:rPr lang="sv-SE" sz="2800" b="0" dirty="0">
                <a:latin typeface="+mn-lt"/>
              </a:rPr>
              <a:t>Både originalen från SPSM och ifyllnadsbara från MYH nedan</a:t>
            </a:r>
            <a:endParaRPr lang="sv-SE" dirty="0"/>
          </a:p>
        </p:txBody>
      </p:sp>
    </p:spTree>
    <p:extLst>
      <p:ext uri="{BB962C8B-B14F-4D97-AF65-F5344CB8AC3E}">
        <p14:creationId xmlns:p14="http://schemas.microsoft.com/office/powerpoint/2010/main" val="2830038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12DE4A-8F4D-F6A0-44BE-3483B4FCAF47}"/>
              </a:ext>
            </a:extLst>
          </p:cNvPr>
          <p:cNvSpPr>
            <a:spLocks noGrp="1"/>
          </p:cNvSpPr>
          <p:nvPr>
            <p:ph type="title"/>
          </p:nvPr>
        </p:nvSpPr>
        <p:spPr/>
        <p:txBody>
          <a:bodyPr/>
          <a:lstStyle/>
          <a:p>
            <a:r>
              <a:rPr lang="sv-SE" sz="2800" dirty="0">
                <a:solidFill>
                  <a:schemeClr val="accent5"/>
                </a:solidFill>
                <a:latin typeface="+mn-lt"/>
              </a:rPr>
              <a:t>fortsättning</a:t>
            </a:r>
            <a:endParaRPr lang="sv-SE" dirty="0"/>
          </a:p>
        </p:txBody>
      </p:sp>
      <p:sp>
        <p:nvSpPr>
          <p:cNvPr id="3" name="Platshållare för innehåll 2">
            <a:extLst>
              <a:ext uri="{FF2B5EF4-FFF2-40B4-BE49-F238E27FC236}">
                <a16:creationId xmlns:a16="http://schemas.microsoft.com/office/drawing/2014/main" id="{301176F6-7FC2-D2C7-1DE7-8138AE633CE7}"/>
              </a:ext>
            </a:extLst>
          </p:cNvPr>
          <p:cNvSpPr>
            <a:spLocks noGrp="1"/>
          </p:cNvSpPr>
          <p:nvPr>
            <p:ph idx="1"/>
          </p:nvPr>
        </p:nvSpPr>
        <p:spPr/>
        <p:txBody>
          <a:bodyPr/>
          <a:lstStyle/>
          <a:p>
            <a:r>
              <a:rPr lang="sv-SE" sz="2800" b="0" dirty="0">
                <a:latin typeface="+mn-lt"/>
              </a:rPr>
              <a:t>Fyrfältaren är ett verktyg för att utveckla arbetet med tillgänglighet i praktiken. Den utgår från de fyra områden i tillgänglighetsmodellen. Den kan användas som stöd vid kartläggning och planering av insatser. </a:t>
            </a:r>
            <a:br>
              <a:rPr lang="sv-SE" sz="2800" b="0" dirty="0">
                <a:latin typeface="+mn-lt"/>
              </a:rPr>
            </a:br>
            <a:br>
              <a:rPr lang="sv-SE" sz="2800" b="0" dirty="0">
                <a:latin typeface="+mn-lt"/>
              </a:rPr>
            </a:br>
            <a:r>
              <a:rPr lang="sv-SE" sz="2800" b="0" dirty="0">
                <a:latin typeface="+mn-lt"/>
              </a:rPr>
              <a:t>Den kan exempelvis användas för att kartlägga lärmiljön i en viss lokal, eller inför utveckling  av pedagogiskt arbetssätt eller byte av  studieform. Den kan också vara användbar för att genomlysa en hel utbildning eller vara utgångspunkt för en  dialog med en studerande som inför utbildningens start.</a:t>
            </a:r>
            <a:br>
              <a:rPr lang="sv-SE" sz="2800" dirty="0">
                <a:latin typeface="+mn-lt"/>
              </a:rPr>
            </a:br>
            <a:endParaRPr lang="sv-SE" dirty="0"/>
          </a:p>
        </p:txBody>
      </p:sp>
    </p:spTree>
    <p:extLst>
      <p:ext uri="{BB962C8B-B14F-4D97-AF65-F5344CB8AC3E}">
        <p14:creationId xmlns:p14="http://schemas.microsoft.com/office/powerpoint/2010/main" val="255745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6C36ED-0670-1606-9782-E5BC5B121600}"/>
              </a:ext>
            </a:extLst>
          </p:cNvPr>
          <p:cNvSpPr>
            <a:spLocks noGrp="1"/>
          </p:cNvSpPr>
          <p:nvPr>
            <p:ph type="title"/>
          </p:nvPr>
        </p:nvSpPr>
        <p:spPr/>
        <p:txBody>
          <a:bodyPr/>
          <a:lstStyle/>
          <a:p>
            <a:r>
              <a:rPr lang="sv-SE" dirty="0" err="1"/>
              <a:t>Fyrfältare</a:t>
            </a:r>
            <a:r>
              <a:rPr lang="sv-SE" dirty="0"/>
              <a:t> för kartläggning</a:t>
            </a:r>
          </a:p>
        </p:txBody>
      </p:sp>
      <p:grpSp>
        <p:nvGrpSpPr>
          <p:cNvPr id="4" name="object 4">
            <a:extLst>
              <a:ext uri="{FF2B5EF4-FFF2-40B4-BE49-F238E27FC236}">
                <a16:creationId xmlns:a16="http://schemas.microsoft.com/office/drawing/2014/main" id="{995F4C7A-8E62-46C1-6F59-265DBD8BD1E8}"/>
              </a:ext>
            </a:extLst>
          </p:cNvPr>
          <p:cNvGrpSpPr/>
          <p:nvPr/>
        </p:nvGrpSpPr>
        <p:grpSpPr>
          <a:xfrm>
            <a:off x="936198" y="1725284"/>
            <a:ext cx="7923130" cy="4443006"/>
            <a:chOff x="1742820" y="2171230"/>
            <a:chExt cx="7206615" cy="4588510"/>
          </a:xfrm>
        </p:grpSpPr>
        <p:pic>
          <p:nvPicPr>
            <p:cNvPr id="5" name="object 5">
              <a:extLst>
                <a:ext uri="{FF2B5EF4-FFF2-40B4-BE49-F238E27FC236}">
                  <a16:creationId xmlns:a16="http://schemas.microsoft.com/office/drawing/2014/main" id="{AB7F7A09-C2EB-F38E-ADDE-FA03C52A3335}"/>
                </a:ext>
              </a:extLst>
            </p:cNvPr>
            <p:cNvPicPr/>
            <p:nvPr/>
          </p:nvPicPr>
          <p:blipFill>
            <a:blip r:embed="rId2" cstate="print"/>
            <a:stretch>
              <a:fillRect/>
            </a:stretch>
          </p:blipFill>
          <p:spPr>
            <a:xfrm>
              <a:off x="1745999" y="2174405"/>
              <a:ext cx="7200000" cy="4582019"/>
            </a:xfrm>
            <a:prstGeom prst="rect">
              <a:avLst/>
            </a:prstGeom>
          </p:spPr>
        </p:pic>
        <p:sp>
          <p:nvSpPr>
            <p:cNvPr id="6" name="object 6">
              <a:extLst>
                <a:ext uri="{FF2B5EF4-FFF2-40B4-BE49-F238E27FC236}">
                  <a16:creationId xmlns:a16="http://schemas.microsoft.com/office/drawing/2014/main" id="{C73A5000-836F-2BCD-98A7-AC2B8A32344B}"/>
                </a:ext>
              </a:extLst>
            </p:cNvPr>
            <p:cNvSpPr/>
            <p:nvPr/>
          </p:nvSpPr>
          <p:spPr>
            <a:xfrm>
              <a:off x="1745995" y="2174405"/>
              <a:ext cx="7200265" cy="4582160"/>
            </a:xfrm>
            <a:custGeom>
              <a:avLst/>
              <a:gdLst/>
              <a:ahLst/>
              <a:cxnLst/>
              <a:rect l="l" t="t" r="r" b="b"/>
              <a:pathLst>
                <a:path w="7200265" h="4582159">
                  <a:moveTo>
                    <a:pt x="0" y="4582020"/>
                  </a:moveTo>
                  <a:lnTo>
                    <a:pt x="7199998" y="4582020"/>
                  </a:lnTo>
                  <a:lnTo>
                    <a:pt x="7199998" y="0"/>
                  </a:lnTo>
                  <a:lnTo>
                    <a:pt x="0" y="0"/>
                  </a:lnTo>
                  <a:lnTo>
                    <a:pt x="0" y="4582020"/>
                  </a:lnTo>
                  <a:close/>
                </a:path>
              </a:pathLst>
            </a:custGeom>
            <a:ln w="6350">
              <a:solidFill>
                <a:srgbClr val="000000"/>
              </a:solidFill>
            </a:ln>
          </p:spPr>
          <p:txBody>
            <a:bodyPr wrap="square" lIns="0" tIns="0" rIns="0" bIns="0" rtlCol="0"/>
            <a:lstStyle/>
            <a:p>
              <a:pPr defTabSz="829178"/>
              <a:endParaRPr sz="1632" kern="0">
                <a:solidFill>
                  <a:sysClr val="windowText" lastClr="000000"/>
                </a:solidFill>
              </a:endParaRPr>
            </a:p>
          </p:txBody>
        </p:sp>
      </p:grpSp>
    </p:spTree>
    <p:extLst>
      <p:ext uri="{BB962C8B-B14F-4D97-AF65-F5344CB8AC3E}">
        <p14:creationId xmlns:p14="http://schemas.microsoft.com/office/powerpoint/2010/main" val="719674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8E7D9-0947-DD4D-A092-1AF24E743A9C}"/>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AEC22534-D648-6E9E-992E-9F9D1CB7BF18}"/>
              </a:ext>
            </a:extLst>
          </p:cNvPr>
          <p:cNvGraphicFramePr>
            <a:graphicFrameLocks noGrp="1"/>
          </p:cNvGraphicFramePr>
          <p:nvPr>
            <p:extLst>
              <p:ext uri="{D42A27DB-BD31-4B8C-83A1-F6EECF244321}">
                <p14:modId xmlns:p14="http://schemas.microsoft.com/office/powerpoint/2010/main" val="732980981"/>
              </p:ext>
            </p:extLst>
          </p:nvPr>
        </p:nvGraphicFramePr>
        <p:xfrm>
          <a:off x="2135517" y="1780712"/>
          <a:ext cx="7704000" cy="3881664"/>
        </p:xfrm>
        <a:graphic>
          <a:graphicData uri="http://schemas.openxmlformats.org/drawingml/2006/table">
            <a:tbl>
              <a:tblPr firstRow="1" bandRow="1">
                <a:tableStyleId>{8A107856-5554-42FB-B03E-39F5DBC370BA}</a:tableStyleId>
              </a:tblPr>
              <a:tblGrid>
                <a:gridCol w="4043470">
                  <a:extLst>
                    <a:ext uri="{9D8B030D-6E8A-4147-A177-3AD203B41FA5}">
                      <a16:colId xmlns:a16="http://schemas.microsoft.com/office/drawing/2014/main" val="173629773"/>
                    </a:ext>
                  </a:extLst>
                </a:gridCol>
                <a:gridCol w="3660530">
                  <a:extLst>
                    <a:ext uri="{9D8B030D-6E8A-4147-A177-3AD203B41FA5}">
                      <a16:colId xmlns:a16="http://schemas.microsoft.com/office/drawing/2014/main" val="3332312914"/>
                    </a:ext>
                  </a:extLst>
                </a:gridCol>
              </a:tblGrid>
              <a:tr h="496659">
                <a:tc>
                  <a:txBody>
                    <a:bodyPr/>
                    <a:lstStyle/>
                    <a:p>
                      <a:r>
                        <a:rPr lang="sv-SE" sz="1800" b="1" kern="1200" dirty="0">
                          <a:solidFill>
                            <a:schemeClr val="dk1"/>
                          </a:solidFill>
                          <a:latin typeface="+mn-lt"/>
                          <a:ea typeface="+mn-ea"/>
                          <a:cs typeface="+mn-cs"/>
                        </a:rPr>
                        <a:t>Rättigheter i lärandet</a:t>
                      </a:r>
                    </a:p>
                  </a:txBody>
                  <a:tcPr/>
                </a:tc>
                <a:tc>
                  <a:txBody>
                    <a:bodyPr/>
                    <a:lstStyle/>
                    <a:p>
                      <a:r>
                        <a:rPr lang="sv-SE" dirty="0"/>
                        <a:t>Social lärmiljö</a:t>
                      </a:r>
                    </a:p>
                  </a:txBody>
                  <a:tcPr/>
                </a:tc>
                <a:extLst>
                  <a:ext uri="{0D108BD9-81ED-4DB2-BD59-A6C34878D82A}">
                    <a16:rowId xmlns:a16="http://schemas.microsoft.com/office/drawing/2014/main" val="2009317610"/>
                  </a:ext>
                </a:extLst>
              </a:tr>
              <a:tr h="675000">
                <a:tc>
                  <a:txBody>
                    <a:bodyPr/>
                    <a:lstStyle/>
                    <a:p>
                      <a:r>
                        <a:rPr lang="sv-SE" dirty="0"/>
                        <a:t>+</a:t>
                      </a:r>
                    </a:p>
                    <a:p>
                      <a:r>
                        <a:rPr lang="sv-SE" dirty="0"/>
                        <a:t>+</a:t>
                      </a:r>
                    </a:p>
                    <a:p>
                      <a:r>
                        <a:rPr lang="sv-SE" dirty="0"/>
                        <a:t>+</a:t>
                      </a:r>
                    </a:p>
                    <a:p>
                      <a:r>
                        <a:rPr lang="sv-SE" dirty="0"/>
                        <a:t>-</a:t>
                      </a:r>
                    </a:p>
                    <a:p>
                      <a:r>
                        <a:rPr lang="sv-SE" dirty="0"/>
                        <a:t>-</a:t>
                      </a:r>
                    </a:p>
                  </a:txBody>
                  <a:tcPr/>
                </a:tc>
                <a:tc>
                  <a:txBody>
                    <a:bodyPr/>
                    <a:lstStyle/>
                    <a:p>
                      <a:r>
                        <a:rPr lang="sv-SE" dirty="0"/>
                        <a:t>+</a:t>
                      </a:r>
                    </a:p>
                    <a:p>
                      <a:r>
                        <a:rPr lang="sv-SE" dirty="0"/>
                        <a:t>+</a:t>
                      </a:r>
                    </a:p>
                    <a:p>
                      <a:r>
                        <a:rPr lang="sv-SE" dirty="0"/>
                        <a:t>+</a:t>
                      </a:r>
                    </a:p>
                    <a:p>
                      <a:r>
                        <a:rPr lang="sv-SE" dirty="0"/>
                        <a:t>-</a:t>
                      </a:r>
                    </a:p>
                    <a:p>
                      <a:r>
                        <a:rPr lang="sv-SE" dirty="0"/>
                        <a:t>-</a:t>
                      </a:r>
                    </a:p>
                  </a:txBody>
                  <a:tcPr/>
                </a:tc>
                <a:extLst>
                  <a:ext uri="{0D108BD9-81ED-4DB2-BD59-A6C34878D82A}">
                    <a16:rowId xmlns:a16="http://schemas.microsoft.com/office/drawing/2014/main" val="3142669048"/>
                  </a:ext>
                </a:extLst>
              </a:tr>
              <a:tr h="458925">
                <a:tc>
                  <a:txBody>
                    <a:bodyPr/>
                    <a:lstStyle/>
                    <a:p>
                      <a:r>
                        <a:rPr lang="sv-SE" b="1" dirty="0"/>
                        <a:t>Pedagogisk</a:t>
                      </a:r>
                      <a:r>
                        <a:rPr lang="sv-SE" dirty="0"/>
                        <a:t> </a:t>
                      </a:r>
                      <a:r>
                        <a:rPr lang="sv-SE" b="1" dirty="0"/>
                        <a:t>lärmiljö</a:t>
                      </a:r>
                    </a:p>
                  </a:txBody>
                  <a:tcPr/>
                </a:tc>
                <a:tc>
                  <a:txBody>
                    <a:bodyPr/>
                    <a:lstStyle/>
                    <a:p>
                      <a:r>
                        <a:rPr lang="sv-SE" b="1" dirty="0"/>
                        <a:t>Fysisk</a:t>
                      </a:r>
                      <a:r>
                        <a:rPr lang="sv-SE" dirty="0"/>
                        <a:t> </a:t>
                      </a:r>
                      <a:r>
                        <a:rPr lang="sv-SE" b="1" dirty="0"/>
                        <a:t>lärmiljö</a:t>
                      </a:r>
                    </a:p>
                  </a:txBody>
                  <a:tcPr/>
                </a:tc>
                <a:extLst>
                  <a:ext uri="{0D108BD9-81ED-4DB2-BD59-A6C34878D82A}">
                    <a16:rowId xmlns:a16="http://schemas.microsoft.com/office/drawing/2014/main" val="2444576853"/>
                  </a:ext>
                </a:extLst>
              </a:tr>
              <a:tr h="675000">
                <a:tc>
                  <a:txBody>
                    <a:bodyPr/>
                    <a:lstStyle/>
                    <a:p>
                      <a:r>
                        <a:rPr lang="sv-SE" dirty="0"/>
                        <a:t>+</a:t>
                      </a:r>
                    </a:p>
                    <a:p>
                      <a:r>
                        <a:rPr lang="sv-SE" dirty="0"/>
                        <a:t>+</a:t>
                      </a:r>
                    </a:p>
                    <a:p>
                      <a:r>
                        <a:rPr lang="sv-SE" dirty="0"/>
                        <a:t>+</a:t>
                      </a:r>
                    </a:p>
                    <a:p>
                      <a:r>
                        <a:rPr lang="sv-SE" dirty="0"/>
                        <a:t>-</a:t>
                      </a:r>
                    </a:p>
                    <a:p>
                      <a:r>
                        <a:rPr lang="sv-SE" dirty="0"/>
                        <a:t>-</a:t>
                      </a:r>
                    </a:p>
                  </a:txBody>
                  <a:tcPr/>
                </a:tc>
                <a:tc>
                  <a:txBody>
                    <a:bodyPr/>
                    <a:lstStyle/>
                    <a:p>
                      <a:r>
                        <a:rPr lang="sv-SE" dirty="0"/>
                        <a:t>+</a:t>
                      </a:r>
                    </a:p>
                    <a:p>
                      <a:r>
                        <a:rPr lang="sv-SE" dirty="0"/>
                        <a:t>+</a:t>
                      </a:r>
                    </a:p>
                    <a:p>
                      <a:r>
                        <a:rPr lang="sv-SE" dirty="0"/>
                        <a:t>+</a:t>
                      </a:r>
                    </a:p>
                    <a:p>
                      <a:r>
                        <a:rPr lang="sv-SE" dirty="0"/>
                        <a:t>-</a:t>
                      </a:r>
                    </a:p>
                    <a:p>
                      <a:r>
                        <a:rPr lang="sv-SE" dirty="0"/>
                        <a:t>-</a:t>
                      </a:r>
                    </a:p>
                  </a:txBody>
                  <a:tcPr/>
                </a:tc>
                <a:extLst>
                  <a:ext uri="{0D108BD9-81ED-4DB2-BD59-A6C34878D82A}">
                    <a16:rowId xmlns:a16="http://schemas.microsoft.com/office/drawing/2014/main" val="298979754"/>
                  </a:ext>
                </a:extLst>
              </a:tr>
            </a:tbl>
          </a:graphicData>
        </a:graphic>
      </p:graphicFrame>
      <p:sp>
        <p:nvSpPr>
          <p:cNvPr id="4" name="textruta 3">
            <a:extLst>
              <a:ext uri="{FF2B5EF4-FFF2-40B4-BE49-F238E27FC236}">
                <a16:creationId xmlns:a16="http://schemas.microsoft.com/office/drawing/2014/main" id="{3D9777C2-4A60-80A8-E321-7C426EECAEB1}"/>
              </a:ext>
            </a:extLst>
          </p:cNvPr>
          <p:cNvSpPr txBox="1"/>
          <p:nvPr/>
        </p:nvSpPr>
        <p:spPr>
          <a:xfrm>
            <a:off x="2075132" y="1246705"/>
            <a:ext cx="1656272" cy="400110"/>
          </a:xfrm>
          <a:prstGeom prst="rect">
            <a:avLst/>
          </a:prstGeom>
          <a:noFill/>
        </p:spPr>
        <p:txBody>
          <a:bodyPr wrap="square" rtlCol="0">
            <a:spAutoFit/>
          </a:bodyPr>
          <a:lstStyle/>
          <a:p>
            <a:r>
              <a:rPr lang="sv-SE" sz="2000" b="1" dirty="0">
                <a:solidFill>
                  <a:schemeClr val="bg1"/>
                </a:solidFill>
              </a:rPr>
              <a:t>Vad?</a:t>
            </a:r>
          </a:p>
        </p:txBody>
      </p:sp>
      <p:sp>
        <p:nvSpPr>
          <p:cNvPr id="2" name="Rubrik 1">
            <a:extLst>
              <a:ext uri="{FF2B5EF4-FFF2-40B4-BE49-F238E27FC236}">
                <a16:creationId xmlns:a16="http://schemas.microsoft.com/office/drawing/2014/main" id="{D1FA084C-8F50-DA84-482A-3C41517649C2}"/>
              </a:ext>
            </a:extLst>
          </p:cNvPr>
          <p:cNvSpPr>
            <a:spLocks noGrp="1"/>
          </p:cNvSpPr>
          <p:nvPr>
            <p:ph type="title"/>
          </p:nvPr>
        </p:nvSpPr>
        <p:spPr>
          <a:xfrm>
            <a:off x="2075131" y="559133"/>
            <a:ext cx="8374637" cy="812465"/>
          </a:xfrm>
        </p:spPr>
        <p:txBody>
          <a:bodyPr>
            <a:normAutofit/>
          </a:bodyPr>
          <a:lstStyle/>
          <a:p>
            <a:pPr algn="l"/>
            <a:r>
              <a:rPr lang="sv-SE" sz="3600" dirty="0" err="1">
                <a:solidFill>
                  <a:schemeClr val="accent5"/>
                </a:solidFill>
                <a:latin typeface="+mn-lt"/>
              </a:rPr>
              <a:t>Fyrfältare</a:t>
            </a:r>
            <a:r>
              <a:rPr lang="sv-SE" sz="3600" dirty="0">
                <a:solidFill>
                  <a:schemeClr val="accent5"/>
                </a:solidFill>
                <a:latin typeface="+mn-lt"/>
              </a:rPr>
              <a:t> för insatser</a:t>
            </a:r>
          </a:p>
        </p:txBody>
      </p:sp>
    </p:spTree>
    <p:extLst>
      <p:ext uri="{BB962C8B-B14F-4D97-AF65-F5344CB8AC3E}">
        <p14:creationId xmlns:p14="http://schemas.microsoft.com/office/powerpoint/2010/main" val="97487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59CA9C-0086-044A-C2C0-E551B9869367}"/>
              </a:ext>
            </a:extLst>
          </p:cNvPr>
          <p:cNvSpPr>
            <a:spLocks noGrp="1"/>
          </p:cNvSpPr>
          <p:nvPr>
            <p:ph type="ctrTitle"/>
          </p:nvPr>
        </p:nvSpPr>
        <p:spPr/>
        <p:txBody>
          <a:bodyPr>
            <a:normAutofit fontScale="90000"/>
          </a:bodyPr>
          <a:lstStyle/>
          <a:p>
            <a:r>
              <a:rPr lang="sv-SE" dirty="0"/>
              <a:t>Vad är tillgänglig utbildning?</a:t>
            </a:r>
          </a:p>
        </p:txBody>
      </p:sp>
    </p:spTree>
    <p:extLst>
      <p:ext uri="{BB962C8B-B14F-4D97-AF65-F5344CB8AC3E}">
        <p14:creationId xmlns:p14="http://schemas.microsoft.com/office/powerpoint/2010/main" val="182831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52EE0-33B0-FABB-25B8-A36E7ADF8F9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8FCBDAF-20FF-D682-D626-A408792F24D1}"/>
              </a:ext>
            </a:extLst>
          </p:cNvPr>
          <p:cNvSpPr>
            <a:spLocks noGrp="1"/>
          </p:cNvSpPr>
          <p:nvPr>
            <p:ph type="title"/>
          </p:nvPr>
        </p:nvSpPr>
        <p:spPr/>
        <p:txBody>
          <a:bodyPr/>
          <a:lstStyle/>
          <a:p>
            <a:r>
              <a:rPr lang="sv-SE" dirty="0" err="1"/>
              <a:t>Fyrfältare</a:t>
            </a:r>
            <a:r>
              <a:rPr lang="sv-SE" dirty="0"/>
              <a:t> för insatser</a:t>
            </a:r>
          </a:p>
        </p:txBody>
      </p:sp>
      <p:grpSp>
        <p:nvGrpSpPr>
          <p:cNvPr id="3" name="object 4">
            <a:extLst>
              <a:ext uri="{FF2B5EF4-FFF2-40B4-BE49-F238E27FC236}">
                <a16:creationId xmlns:a16="http://schemas.microsoft.com/office/drawing/2014/main" id="{1014E88C-F8D6-A9AB-FE11-7B2B80641583}"/>
              </a:ext>
            </a:extLst>
          </p:cNvPr>
          <p:cNvGrpSpPr/>
          <p:nvPr/>
        </p:nvGrpSpPr>
        <p:grpSpPr>
          <a:xfrm>
            <a:off x="943755" y="1697021"/>
            <a:ext cx="7923600" cy="4013456"/>
            <a:chOff x="1706829" y="2156828"/>
            <a:chExt cx="7206615" cy="4425950"/>
          </a:xfrm>
        </p:grpSpPr>
        <p:pic>
          <p:nvPicPr>
            <p:cNvPr id="7" name="object 5">
              <a:extLst>
                <a:ext uri="{FF2B5EF4-FFF2-40B4-BE49-F238E27FC236}">
                  <a16:creationId xmlns:a16="http://schemas.microsoft.com/office/drawing/2014/main" id="{52595BD7-26FC-F49A-6126-F6638F07B82E}"/>
                </a:ext>
              </a:extLst>
            </p:cNvPr>
            <p:cNvPicPr/>
            <p:nvPr/>
          </p:nvPicPr>
          <p:blipFill>
            <a:blip r:embed="rId2" cstate="print"/>
            <a:stretch>
              <a:fillRect/>
            </a:stretch>
          </p:blipFill>
          <p:spPr>
            <a:xfrm>
              <a:off x="1709999" y="2160005"/>
              <a:ext cx="7199999" cy="4419341"/>
            </a:xfrm>
            <a:prstGeom prst="rect">
              <a:avLst/>
            </a:prstGeom>
          </p:spPr>
        </p:pic>
        <p:sp>
          <p:nvSpPr>
            <p:cNvPr id="8" name="object 6">
              <a:extLst>
                <a:ext uri="{FF2B5EF4-FFF2-40B4-BE49-F238E27FC236}">
                  <a16:creationId xmlns:a16="http://schemas.microsoft.com/office/drawing/2014/main" id="{A9194F2B-D5B4-8AB0-4F4B-7AB322762A4B}"/>
                </a:ext>
              </a:extLst>
            </p:cNvPr>
            <p:cNvSpPr/>
            <p:nvPr/>
          </p:nvSpPr>
          <p:spPr>
            <a:xfrm>
              <a:off x="1710004" y="2160003"/>
              <a:ext cx="7200265" cy="4419600"/>
            </a:xfrm>
            <a:custGeom>
              <a:avLst/>
              <a:gdLst/>
              <a:ahLst/>
              <a:cxnLst/>
              <a:rect l="l" t="t" r="r" b="b"/>
              <a:pathLst>
                <a:path w="7200265" h="4419600">
                  <a:moveTo>
                    <a:pt x="0" y="4419346"/>
                  </a:moveTo>
                  <a:lnTo>
                    <a:pt x="7199998" y="4419346"/>
                  </a:lnTo>
                  <a:lnTo>
                    <a:pt x="7199998" y="0"/>
                  </a:lnTo>
                  <a:lnTo>
                    <a:pt x="0" y="0"/>
                  </a:lnTo>
                  <a:lnTo>
                    <a:pt x="0" y="4419346"/>
                  </a:lnTo>
                  <a:close/>
                </a:path>
              </a:pathLst>
            </a:custGeom>
            <a:ln w="6350">
              <a:solidFill>
                <a:srgbClr val="000000"/>
              </a:solidFill>
            </a:ln>
          </p:spPr>
          <p:txBody>
            <a:bodyPr wrap="square" lIns="0" tIns="0" rIns="0" bIns="0" rtlCol="0"/>
            <a:lstStyle/>
            <a:p>
              <a:pPr defTabSz="829178"/>
              <a:endParaRPr sz="1632" kern="0">
                <a:solidFill>
                  <a:sysClr val="windowText" lastClr="000000"/>
                </a:solidFill>
              </a:endParaRPr>
            </a:p>
          </p:txBody>
        </p:sp>
      </p:grpSp>
    </p:spTree>
    <p:extLst>
      <p:ext uri="{BB962C8B-B14F-4D97-AF65-F5344CB8AC3E}">
        <p14:creationId xmlns:p14="http://schemas.microsoft.com/office/powerpoint/2010/main" val="33638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CF6BF-EC88-8828-A17B-089A13ACD0FA}"/>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58F72003-C0D3-350D-C4F5-3C743B8D85A2}"/>
              </a:ext>
            </a:extLst>
          </p:cNvPr>
          <p:cNvGraphicFramePr>
            <a:graphicFrameLocks noGrp="1"/>
          </p:cNvGraphicFramePr>
          <p:nvPr/>
        </p:nvGraphicFramePr>
        <p:xfrm>
          <a:off x="2135517" y="1780712"/>
          <a:ext cx="7704000" cy="3881664"/>
        </p:xfrm>
        <a:graphic>
          <a:graphicData uri="http://schemas.openxmlformats.org/drawingml/2006/table">
            <a:tbl>
              <a:tblPr firstRow="1" bandRow="1">
                <a:tableStyleId>{8A107856-5554-42FB-B03E-39F5DBC370BA}</a:tableStyleId>
              </a:tblPr>
              <a:tblGrid>
                <a:gridCol w="4043470">
                  <a:extLst>
                    <a:ext uri="{9D8B030D-6E8A-4147-A177-3AD203B41FA5}">
                      <a16:colId xmlns:a16="http://schemas.microsoft.com/office/drawing/2014/main" val="173629773"/>
                    </a:ext>
                  </a:extLst>
                </a:gridCol>
                <a:gridCol w="3660530">
                  <a:extLst>
                    <a:ext uri="{9D8B030D-6E8A-4147-A177-3AD203B41FA5}">
                      <a16:colId xmlns:a16="http://schemas.microsoft.com/office/drawing/2014/main" val="3332312914"/>
                    </a:ext>
                  </a:extLst>
                </a:gridCol>
              </a:tblGrid>
              <a:tr h="496659">
                <a:tc>
                  <a:txBody>
                    <a:bodyPr/>
                    <a:lstStyle/>
                    <a:p>
                      <a:r>
                        <a:rPr lang="sv-SE" sz="1800" b="1" kern="1200" dirty="0">
                          <a:solidFill>
                            <a:schemeClr val="dk1"/>
                          </a:solidFill>
                          <a:latin typeface="+mn-lt"/>
                          <a:ea typeface="+mn-ea"/>
                          <a:cs typeface="+mn-cs"/>
                        </a:rPr>
                        <a:t>Rättigheter i lärandet</a:t>
                      </a:r>
                    </a:p>
                  </a:txBody>
                  <a:tcPr/>
                </a:tc>
                <a:tc>
                  <a:txBody>
                    <a:bodyPr/>
                    <a:lstStyle/>
                    <a:p>
                      <a:r>
                        <a:rPr lang="sv-SE" dirty="0"/>
                        <a:t>Social lärmiljö</a:t>
                      </a:r>
                    </a:p>
                  </a:txBody>
                  <a:tcPr/>
                </a:tc>
                <a:extLst>
                  <a:ext uri="{0D108BD9-81ED-4DB2-BD59-A6C34878D82A}">
                    <a16:rowId xmlns:a16="http://schemas.microsoft.com/office/drawing/2014/main" val="2009317610"/>
                  </a:ext>
                </a:extLst>
              </a:tr>
              <a:tr h="675000">
                <a:tc>
                  <a:txBody>
                    <a:bodyPr/>
                    <a:lstStyle/>
                    <a:p>
                      <a:r>
                        <a:rPr lang="sv-SE" dirty="0"/>
                        <a:t>+</a:t>
                      </a:r>
                    </a:p>
                    <a:p>
                      <a:r>
                        <a:rPr lang="sv-SE" dirty="0"/>
                        <a:t>+</a:t>
                      </a:r>
                    </a:p>
                    <a:p>
                      <a:r>
                        <a:rPr lang="sv-SE" dirty="0"/>
                        <a:t>+</a:t>
                      </a:r>
                    </a:p>
                    <a:p>
                      <a:r>
                        <a:rPr lang="sv-SE" dirty="0"/>
                        <a:t>-</a:t>
                      </a:r>
                    </a:p>
                    <a:p>
                      <a:r>
                        <a:rPr lang="sv-SE" dirty="0"/>
                        <a:t>-</a:t>
                      </a:r>
                    </a:p>
                  </a:txBody>
                  <a:tcPr/>
                </a:tc>
                <a:tc>
                  <a:txBody>
                    <a:bodyPr/>
                    <a:lstStyle/>
                    <a:p>
                      <a:r>
                        <a:rPr lang="sv-SE" dirty="0"/>
                        <a:t>+</a:t>
                      </a:r>
                    </a:p>
                    <a:p>
                      <a:r>
                        <a:rPr lang="sv-SE" dirty="0"/>
                        <a:t>+</a:t>
                      </a:r>
                    </a:p>
                    <a:p>
                      <a:r>
                        <a:rPr lang="sv-SE" dirty="0"/>
                        <a:t>+</a:t>
                      </a:r>
                    </a:p>
                    <a:p>
                      <a:r>
                        <a:rPr lang="sv-SE" dirty="0"/>
                        <a:t>-</a:t>
                      </a:r>
                    </a:p>
                    <a:p>
                      <a:r>
                        <a:rPr lang="sv-SE" dirty="0"/>
                        <a:t>-</a:t>
                      </a:r>
                    </a:p>
                  </a:txBody>
                  <a:tcPr/>
                </a:tc>
                <a:extLst>
                  <a:ext uri="{0D108BD9-81ED-4DB2-BD59-A6C34878D82A}">
                    <a16:rowId xmlns:a16="http://schemas.microsoft.com/office/drawing/2014/main" val="3142669048"/>
                  </a:ext>
                </a:extLst>
              </a:tr>
              <a:tr h="458925">
                <a:tc>
                  <a:txBody>
                    <a:bodyPr/>
                    <a:lstStyle/>
                    <a:p>
                      <a:r>
                        <a:rPr lang="sv-SE" b="1" dirty="0"/>
                        <a:t>Pedagogisk</a:t>
                      </a:r>
                      <a:r>
                        <a:rPr lang="sv-SE" dirty="0"/>
                        <a:t> </a:t>
                      </a:r>
                      <a:r>
                        <a:rPr lang="sv-SE" b="1" dirty="0"/>
                        <a:t>lärmiljö</a:t>
                      </a:r>
                    </a:p>
                  </a:txBody>
                  <a:tcPr/>
                </a:tc>
                <a:tc>
                  <a:txBody>
                    <a:bodyPr/>
                    <a:lstStyle/>
                    <a:p>
                      <a:r>
                        <a:rPr lang="sv-SE" b="1" dirty="0"/>
                        <a:t>Fysisk</a:t>
                      </a:r>
                      <a:r>
                        <a:rPr lang="sv-SE" dirty="0"/>
                        <a:t> </a:t>
                      </a:r>
                      <a:r>
                        <a:rPr lang="sv-SE" b="1" dirty="0"/>
                        <a:t>lärmiljö</a:t>
                      </a:r>
                    </a:p>
                  </a:txBody>
                  <a:tcPr/>
                </a:tc>
                <a:extLst>
                  <a:ext uri="{0D108BD9-81ED-4DB2-BD59-A6C34878D82A}">
                    <a16:rowId xmlns:a16="http://schemas.microsoft.com/office/drawing/2014/main" val="2444576853"/>
                  </a:ext>
                </a:extLst>
              </a:tr>
              <a:tr h="675000">
                <a:tc>
                  <a:txBody>
                    <a:bodyPr/>
                    <a:lstStyle/>
                    <a:p>
                      <a:r>
                        <a:rPr lang="sv-SE" dirty="0"/>
                        <a:t>+</a:t>
                      </a:r>
                    </a:p>
                    <a:p>
                      <a:r>
                        <a:rPr lang="sv-SE" dirty="0"/>
                        <a:t>+</a:t>
                      </a:r>
                    </a:p>
                    <a:p>
                      <a:r>
                        <a:rPr lang="sv-SE" dirty="0"/>
                        <a:t>+</a:t>
                      </a:r>
                    </a:p>
                    <a:p>
                      <a:r>
                        <a:rPr lang="sv-SE" dirty="0"/>
                        <a:t>-</a:t>
                      </a:r>
                    </a:p>
                    <a:p>
                      <a:r>
                        <a:rPr lang="sv-SE" dirty="0"/>
                        <a:t>-</a:t>
                      </a:r>
                    </a:p>
                  </a:txBody>
                  <a:tcPr/>
                </a:tc>
                <a:tc>
                  <a:txBody>
                    <a:bodyPr/>
                    <a:lstStyle/>
                    <a:p>
                      <a:r>
                        <a:rPr lang="sv-SE" dirty="0"/>
                        <a:t>+</a:t>
                      </a:r>
                    </a:p>
                    <a:p>
                      <a:r>
                        <a:rPr lang="sv-SE" dirty="0"/>
                        <a:t>+</a:t>
                      </a:r>
                    </a:p>
                    <a:p>
                      <a:r>
                        <a:rPr lang="sv-SE" dirty="0"/>
                        <a:t>+</a:t>
                      </a:r>
                    </a:p>
                    <a:p>
                      <a:r>
                        <a:rPr lang="sv-SE" dirty="0"/>
                        <a:t>-</a:t>
                      </a:r>
                    </a:p>
                    <a:p>
                      <a:r>
                        <a:rPr lang="sv-SE" dirty="0"/>
                        <a:t>-</a:t>
                      </a:r>
                    </a:p>
                  </a:txBody>
                  <a:tcPr/>
                </a:tc>
                <a:extLst>
                  <a:ext uri="{0D108BD9-81ED-4DB2-BD59-A6C34878D82A}">
                    <a16:rowId xmlns:a16="http://schemas.microsoft.com/office/drawing/2014/main" val="298979754"/>
                  </a:ext>
                </a:extLst>
              </a:tr>
            </a:tbl>
          </a:graphicData>
        </a:graphic>
      </p:graphicFrame>
      <p:sp>
        <p:nvSpPr>
          <p:cNvPr id="4" name="textruta 3">
            <a:extLst>
              <a:ext uri="{FF2B5EF4-FFF2-40B4-BE49-F238E27FC236}">
                <a16:creationId xmlns:a16="http://schemas.microsoft.com/office/drawing/2014/main" id="{E7DE5EE8-4314-6C11-3D08-D816C7D4C0F9}"/>
              </a:ext>
            </a:extLst>
          </p:cNvPr>
          <p:cNvSpPr txBox="1"/>
          <p:nvPr/>
        </p:nvSpPr>
        <p:spPr>
          <a:xfrm>
            <a:off x="2075132" y="1246705"/>
            <a:ext cx="1656272" cy="400110"/>
          </a:xfrm>
          <a:prstGeom prst="rect">
            <a:avLst/>
          </a:prstGeom>
          <a:noFill/>
        </p:spPr>
        <p:txBody>
          <a:bodyPr wrap="square" rtlCol="0">
            <a:spAutoFit/>
          </a:bodyPr>
          <a:lstStyle/>
          <a:p>
            <a:r>
              <a:rPr lang="sv-SE" sz="2000" b="1" dirty="0">
                <a:solidFill>
                  <a:schemeClr val="bg1"/>
                </a:solidFill>
              </a:rPr>
              <a:t>Vad?</a:t>
            </a:r>
          </a:p>
        </p:txBody>
      </p:sp>
      <p:sp>
        <p:nvSpPr>
          <p:cNvPr id="2" name="Rubrik 1">
            <a:extLst>
              <a:ext uri="{FF2B5EF4-FFF2-40B4-BE49-F238E27FC236}">
                <a16:creationId xmlns:a16="http://schemas.microsoft.com/office/drawing/2014/main" id="{858E4850-6BC1-3937-5CEB-C8505B86151E}"/>
              </a:ext>
            </a:extLst>
          </p:cNvPr>
          <p:cNvSpPr>
            <a:spLocks noGrp="1"/>
          </p:cNvSpPr>
          <p:nvPr>
            <p:ph type="title"/>
          </p:nvPr>
        </p:nvSpPr>
        <p:spPr>
          <a:xfrm>
            <a:off x="2075131" y="559133"/>
            <a:ext cx="8374637" cy="812465"/>
          </a:xfrm>
        </p:spPr>
        <p:txBody>
          <a:bodyPr>
            <a:normAutofit/>
          </a:bodyPr>
          <a:lstStyle/>
          <a:p>
            <a:pPr algn="l"/>
            <a:r>
              <a:rPr lang="sv-SE" sz="3600" dirty="0" err="1">
                <a:solidFill>
                  <a:schemeClr val="accent5"/>
                </a:solidFill>
                <a:latin typeface="+mn-lt"/>
              </a:rPr>
              <a:t>Fyrfältare</a:t>
            </a:r>
            <a:r>
              <a:rPr lang="sv-SE" sz="3600" dirty="0">
                <a:solidFill>
                  <a:schemeClr val="accent5"/>
                </a:solidFill>
                <a:latin typeface="+mn-lt"/>
              </a:rPr>
              <a:t> för kartläggning</a:t>
            </a:r>
          </a:p>
        </p:txBody>
      </p:sp>
    </p:spTree>
    <p:extLst>
      <p:ext uri="{BB962C8B-B14F-4D97-AF65-F5344CB8AC3E}">
        <p14:creationId xmlns:p14="http://schemas.microsoft.com/office/powerpoint/2010/main" val="1469180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2E9AD2-2FDB-355D-10F5-755726B4B289}"/>
              </a:ext>
            </a:extLst>
          </p:cNvPr>
          <p:cNvSpPr>
            <a:spLocks noGrp="1"/>
          </p:cNvSpPr>
          <p:nvPr>
            <p:ph type="title"/>
          </p:nvPr>
        </p:nvSpPr>
        <p:spPr>
          <a:xfrm>
            <a:off x="831850" y="1285336"/>
            <a:ext cx="10515600" cy="1285337"/>
          </a:xfrm>
        </p:spPr>
        <p:txBody>
          <a:bodyPr>
            <a:normAutofit/>
          </a:bodyPr>
          <a:lstStyle/>
          <a:p>
            <a:r>
              <a:rPr lang="sv-SE" sz="6000" dirty="0">
                <a:solidFill>
                  <a:schemeClr val="accent5"/>
                </a:solidFill>
                <a:latin typeface="+mn-lt"/>
              </a:rPr>
              <a:t>Mer information på SPSM</a:t>
            </a:r>
            <a:endParaRPr lang="sv-SE" dirty="0"/>
          </a:p>
        </p:txBody>
      </p:sp>
      <p:sp>
        <p:nvSpPr>
          <p:cNvPr id="3" name="Platshållare för text 2">
            <a:extLst>
              <a:ext uri="{FF2B5EF4-FFF2-40B4-BE49-F238E27FC236}">
                <a16:creationId xmlns:a16="http://schemas.microsoft.com/office/drawing/2014/main" id="{D826F1AA-D85B-1F12-9FF2-5D89B331F032}"/>
              </a:ext>
            </a:extLst>
          </p:cNvPr>
          <p:cNvSpPr>
            <a:spLocks noGrp="1"/>
          </p:cNvSpPr>
          <p:nvPr>
            <p:ph type="body" idx="1"/>
          </p:nvPr>
        </p:nvSpPr>
        <p:spPr>
          <a:xfrm>
            <a:off x="1613139" y="2890059"/>
            <a:ext cx="9958597" cy="1500187"/>
          </a:xfrm>
        </p:spPr>
        <p:txBody>
          <a:bodyPr/>
          <a:lstStyle/>
          <a:p>
            <a:r>
              <a:rPr lang="sv-SE" sz="4000" b="0" dirty="0">
                <a:solidFill>
                  <a:schemeClr val="bg1"/>
                </a:solidFill>
                <a:latin typeface="+mn-lt"/>
              </a:rPr>
              <a:t>Startsidan</a:t>
            </a:r>
            <a:r>
              <a:rPr lang="sv-SE" sz="3600" dirty="0">
                <a:solidFill>
                  <a:schemeClr val="bg1"/>
                </a:solidFill>
                <a:latin typeface="+mn-lt"/>
              </a:rPr>
              <a:t> </a:t>
            </a:r>
            <a:br>
              <a:rPr lang="sv-SE" sz="3600" dirty="0">
                <a:solidFill>
                  <a:schemeClr val="bg1"/>
                </a:solidFill>
                <a:latin typeface="+mn-lt"/>
              </a:rPr>
            </a:br>
            <a:r>
              <a:rPr lang="sv-SE" sz="2400" dirty="0">
                <a:solidFill>
                  <a:schemeClr val="bg1"/>
                </a:solidFill>
                <a:latin typeface="+mn-lt"/>
              </a:rPr>
              <a:t>https://www.spsm.se/stodmaterial-for-tillganglig-utbildning/</a:t>
            </a:r>
            <a:br>
              <a:rPr lang="sv-SE" sz="2400" dirty="0">
                <a:solidFill>
                  <a:schemeClr val="bg1"/>
                </a:solidFill>
                <a:latin typeface="+mn-lt"/>
              </a:rPr>
            </a:br>
            <a:r>
              <a:rPr lang="sv-SE" sz="4000" b="0" dirty="0">
                <a:solidFill>
                  <a:schemeClr val="bg1"/>
                </a:solidFill>
                <a:latin typeface="+mn-lt"/>
              </a:rPr>
              <a:t>Stödmaterialet</a:t>
            </a:r>
            <a:r>
              <a:rPr lang="sv-SE" sz="2400" dirty="0">
                <a:solidFill>
                  <a:schemeClr val="bg1"/>
                </a:solidFill>
                <a:latin typeface="+mn-lt"/>
              </a:rPr>
              <a:t> </a:t>
            </a:r>
            <a:br>
              <a:rPr lang="sv-SE" sz="2400" dirty="0">
                <a:solidFill>
                  <a:schemeClr val="bg1"/>
                </a:solidFill>
                <a:latin typeface="+mn-lt"/>
              </a:rPr>
            </a:br>
            <a:r>
              <a:rPr lang="sv-SE" sz="2400" dirty="0">
                <a:solidFill>
                  <a:schemeClr val="bg1"/>
                </a:solidFill>
                <a:latin typeface="+mn-lt"/>
              </a:rPr>
              <a:t>https://www.spsm.se/stodmaterial-for-tillganglig-utbildning/om-stodmaterial-for-tillganglig-utbildning/</a:t>
            </a:r>
            <a:br>
              <a:rPr lang="sv-SE" sz="2400" dirty="0">
                <a:solidFill>
                  <a:schemeClr val="bg1"/>
                </a:solidFill>
                <a:latin typeface="+mn-lt"/>
              </a:rPr>
            </a:br>
            <a:endParaRPr lang="sv-SE" dirty="0">
              <a:solidFill>
                <a:schemeClr val="bg1"/>
              </a:solidFill>
            </a:endParaRPr>
          </a:p>
        </p:txBody>
      </p:sp>
    </p:spTree>
    <p:extLst>
      <p:ext uri="{BB962C8B-B14F-4D97-AF65-F5344CB8AC3E}">
        <p14:creationId xmlns:p14="http://schemas.microsoft.com/office/powerpoint/2010/main" val="245030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B69713-E01C-2EBF-682C-137A8AC9E351}"/>
              </a:ext>
            </a:extLst>
          </p:cNvPr>
          <p:cNvSpPr>
            <a:spLocks noGrp="1"/>
          </p:cNvSpPr>
          <p:nvPr>
            <p:ph type="title"/>
          </p:nvPr>
        </p:nvSpPr>
        <p:spPr/>
        <p:txBody>
          <a:bodyPr>
            <a:normAutofit/>
          </a:bodyPr>
          <a:lstStyle/>
          <a:p>
            <a:r>
              <a:rPr lang="sv-SE" sz="2800" b="1" dirty="0">
                <a:solidFill>
                  <a:schemeClr val="accent5"/>
                </a:solidFill>
                <a:ea typeface="+mj-ea"/>
                <a:cs typeface="Arial" panose="020B0604020202020204" pitchFamily="34" charset="0"/>
              </a:rPr>
              <a:t>Tillgänglighetsmodell</a:t>
            </a:r>
            <a:r>
              <a:rPr lang="sv-SE" sz="1100" dirty="0">
                <a:solidFill>
                  <a:schemeClr val="accent5"/>
                </a:solidFill>
                <a:latin typeface="+mn-lt"/>
              </a:rPr>
              <a:t> </a:t>
            </a:r>
            <a:r>
              <a:rPr lang="sv-SE" sz="2800" b="1" dirty="0">
                <a:solidFill>
                  <a:schemeClr val="accent5"/>
                </a:solidFill>
                <a:ea typeface="+mj-ea"/>
                <a:cs typeface="Arial" panose="020B0604020202020204" pitchFamily="34" charset="0"/>
              </a:rPr>
              <a:t>från SPSM</a:t>
            </a:r>
            <a:endParaRPr lang="sv-SE" dirty="0"/>
          </a:p>
        </p:txBody>
      </p:sp>
      <p:sp>
        <p:nvSpPr>
          <p:cNvPr id="3" name="Platshållare för innehåll 2">
            <a:extLst>
              <a:ext uri="{FF2B5EF4-FFF2-40B4-BE49-F238E27FC236}">
                <a16:creationId xmlns:a16="http://schemas.microsoft.com/office/drawing/2014/main" id="{7698FA70-6B87-048F-F489-BD553FB11011}"/>
              </a:ext>
            </a:extLst>
          </p:cNvPr>
          <p:cNvSpPr>
            <a:spLocks noGrp="1"/>
          </p:cNvSpPr>
          <p:nvPr>
            <p:ph sz="half" idx="1"/>
          </p:nvPr>
        </p:nvSpPr>
        <p:spPr>
          <a:xfrm>
            <a:off x="316484" y="1123940"/>
            <a:ext cx="5936398" cy="5134023"/>
          </a:xfrm>
        </p:spPr>
        <p:txBody>
          <a:bodyPr/>
          <a:lstStyle/>
          <a:p>
            <a:r>
              <a:rPr lang="sv-SE" sz="2400" b="0" i="0" dirty="0">
                <a:effectLst/>
                <a:latin typeface="+mn-lt"/>
              </a:rPr>
              <a:t>Tillgänglighet handlar om samspelet mellan människan och miljön.</a:t>
            </a:r>
            <a:br>
              <a:rPr lang="sv-SE" sz="2400" b="0" i="0" dirty="0">
                <a:effectLst/>
                <a:latin typeface="+mn-lt"/>
              </a:rPr>
            </a:br>
            <a:r>
              <a:rPr lang="sv-SE" sz="2400" b="0" dirty="0">
                <a:latin typeface="+mn-lt"/>
              </a:rPr>
              <a:t>Det u</a:t>
            </a:r>
            <a:r>
              <a:rPr lang="sv-SE" sz="2400" b="0" i="0" dirty="0">
                <a:effectLst/>
                <a:latin typeface="+mn-lt"/>
              </a:rPr>
              <a:t>tgår från rättigheter i lärandet och tre lärmiljöer, den sociala lärmiljön, den pedagogiska lärmiljön och den fysiska lärmiljön. </a:t>
            </a:r>
            <a:r>
              <a:rPr lang="sv-SE" sz="2400" dirty="0">
                <a:latin typeface="+mn-lt"/>
              </a:rPr>
              <a:t>I botten av modellen står det systematiska kvalitetsarbetet. Det symboliserar att tillgänglighetsarbetet är en del av verksamhetens systematiska kvalitetsarbete. Det är en förutsättning för en utveckling som håller över tid.</a:t>
            </a:r>
            <a:br>
              <a:rPr lang="sv-SE" sz="2400" dirty="0">
                <a:latin typeface="+mn-lt"/>
              </a:rPr>
            </a:br>
            <a:r>
              <a:rPr lang="sv-SE" sz="2400" dirty="0">
                <a:latin typeface="+mn-lt"/>
              </a:rPr>
              <a:t>Målet med tillgänglighetsarbetet är att nå utveckling på individnivå, gruppnivå och organisationsnivå, vilket är tydliggjort genom taket i modellen.</a:t>
            </a:r>
            <a:br>
              <a:rPr lang="sv-SE" sz="2400" dirty="0">
                <a:latin typeface="+mn-lt"/>
              </a:rPr>
            </a:br>
            <a:endParaRPr lang="sv-SE" sz="2400" dirty="0">
              <a:latin typeface="+mn-lt"/>
            </a:endParaRPr>
          </a:p>
        </p:txBody>
      </p:sp>
      <p:pic>
        <p:nvPicPr>
          <p:cNvPr id="5" name="Platshållare för innehåll 4">
            <a:extLst>
              <a:ext uri="{FF2B5EF4-FFF2-40B4-BE49-F238E27FC236}">
                <a16:creationId xmlns:a16="http://schemas.microsoft.com/office/drawing/2014/main" id="{DEB7D3E7-BCE8-2CD5-EA21-9870BFBE73FD}"/>
              </a:ext>
            </a:extLst>
          </p:cNvPr>
          <p:cNvPicPr>
            <a:picLocks noGrp="1" noChangeAspect="1"/>
          </p:cNvPicPr>
          <p:nvPr>
            <p:ph sz="half" idx="2"/>
          </p:nvPr>
        </p:nvPicPr>
        <p:blipFill>
          <a:blip r:embed="rId2"/>
          <a:stretch>
            <a:fillRect/>
          </a:stretch>
        </p:blipFill>
        <p:spPr>
          <a:xfrm>
            <a:off x="6349306" y="1115314"/>
            <a:ext cx="5580000" cy="4315200"/>
          </a:xfrm>
          <a:prstGeom prst="rect">
            <a:avLst/>
          </a:prstGeom>
        </p:spPr>
      </p:pic>
    </p:spTree>
    <p:extLst>
      <p:ext uri="{BB962C8B-B14F-4D97-AF65-F5344CB8AC3E}">
        <p14:creationId xmlns:p14="http://schemas.microsoft.com/office/powerpoint/2010/main" val="126657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826D82-6BEC-7F9F-5FEB-8A136A47E384}"/>
              </a:ext>
            </a:extLst>
          </p:cNvPr>
          <p:cNvSpPr>
            <a:spLocks noGrp="1"/>
          </p:cNvSpPr>
          <p:nvPr>
            <p:ph type="title"/>
          </p:nvPr>
        </p:nvSpPr>
        <p:spPr/>
        <p:txBody>
          <a:bodyPr>
            <a:normAutofit/>
          </a:bodyPr>
          <a:lstStyle/>
          <a:p>
            <a:r>
              <a:rPr lang="sv-SE" sz="2800" dirty="0">
                <a:solidFill>
                  <a:schemeClr val="accent5"/>
                </a:solidFill>
                <a:latin typeface="+mn-lt"/>
              </a:rPr>
              <a:t>Kan vi använda SPSM tillgänglighetsmodell? </a:t>
            </a:r>
            <a:endParaRPr lang="sv-SE" dirty="0"/>
          </a:p>
        </p:txBody>
      </p:sp>
      <p:sp>
        <p:nvSpPr>
          <p:cNvPr id="3" name="Platshållare för innehåll 2">
            <a:extLst>
              <a:ext uri="{FF2B5EF4-FFF2-40B4-BE49-F238E27FC236}">
                <a16:creationId xmlns:a16="http://schemas.microsoft.com/office/drawing/2014/main" id="{2777A868-AC5D-B984-5BE4-7710E5F1B551}"/>
              </a:ext>
            </a:extLst>
          </p:cNvPr>
          <p:cNvSpPr>
            <a:spLocks noGrp="1"/>
          </p:cNvSpPr>
          <p:nvPr>
            <p:ph idx="1"/>
          </p:nvPr>
        </p:nvSpPr>
        <p:spPr>
          <a:xfrm>
            <a:off x="1441512" y="1115048"/>
            <a:ext cx="9308977" cy="5044223"/>
          </a:xfrm>
        </p:spPr>
        <p:txBody>
          <a:bodyPr/>
          <a:lstStyle/>
          <a:p>
            <a:r>
              <a:rPr lang="sv-SE" sz="2400" b="0" dirty="0">
                <a:latin typeface="+mn-lt"/>
              </a:rPr>
              <a:t>Det enkla svaret är ja!  </a:t>
            </a:r>
            <a:br>
              <a:rPr lang="sv-SE" sz="2400" b="0" dirty="0">
                <a:latin typeface="+mn-lt"/>
              </a:rPr>
            </a:br>
            <a:r>
              <a:rPr lang="sv-SE" sz="2400" b="0" i="0" dirty="0">
                <a:effectLst/>
                <a:latin typeface="+mn-lt"/>
              </a:rPr>
              <a:t>SPSM har i uppdrag att arbeta med skolväsendets olika skolformer så rättigheterna i lärandet (mörkröd i modellen).  Det skiljer sig lite åt för oss inom yrkeshögskolan, konst- och kultur utbildningar, tolk inom folkbildningen eller </a:t>
            </a:r>
            <a:r>
              <a:rPr lang="sv-SE" sz="2400" b="0" dirty="0">
                <a:latin typeface="+mn-lt"/>
              </a:rPr>
              <a:t>nationell yrkesutbildning</a:t>
            </a:r>
            <a:r>
              <a:rPr lang="sv-SE" sz="2400" b="0" i="0" dirty="0">
                <a:effectLst/>
                <a:latin typeface="+mn-lt"/>
              </a:rPr>
              <a:t> men</a:t>
            </a:r>
            <a:r>
              <a:rPr lang="sv-SE" sz="2400" b="0" dirty="0">
                <a:latin typeface="+mn-lt"/>
              </a:rPr>
              <a:t> grunden i modellen är densamma, att tillgänglighet handlar om samspelet mellan människan och miljön.</a:t>
            </a:r>
          </a:p>
          <a:p>
            <a:pPr>
              <a:spcBef>
                <a:spcPts val="600"/>
              </a:spcBef>
              <a:spcAft>
                <a:spcPts val="0"/>
              </a:spcAft>
            </a:pPr>
            <a:br>
              <a:rPr lang="sv-SE" sz="2400" b="0" dirty="0">
                <a:latin typeface="+mn-lt"/>
              </a:rPr>
            </a:br>
            <a:r>
              <a:rPr lang="sv-SE" sz="2400" b="0" i="0" dirty="0">
                <a:effectLst/>
                <a:latin typeface="+mn-lt"/>
              </a:rPr>
              <a:t>I detta material är exempel, reflektionsfrågor mm anpassat för utbildningsformerna inom MYH. Här är det viktigt att också synliggöra även den digitala lärmiljön inom den pedagogiska</a:t>
            </a:r>
            <a:br>
              <a:rPr lang="sv-SE" sz="2400" b="0" i="0" dirty="0">
                <a:effectLst/>
                <a:latin typeface="+mn-lt"/>
              </a:rPr>
            </a:br>
            <a:r>
              <a:rPr lang="sv-SE" sz="2400" b="0" i="0" dirty="0">
                <a:effectLst/>
                <a:latin typeface="+mn-lt"/>
              </a:rPr>
              <a:t> och fysiska lärmiljön.</a:t>
            </a:r>
            <a:br>
              <a:rPr lang="sv-SE" sz="2400" dirty="0">
                <a:latin typeface="+mn-lt"/>
              </a:rPr>
            </a:br>
            <a:endParaRPr lang="sv-SE" sz="2400" dirty="0"/>
          </a:p>
        </p:txBody>
      </p:sp>
    </p:spTree>
    <p:extLst>
      <p:ext uri="{BB962C8B-B14F-4D97-AF65-F5344CB8AC3E}">
        <p14:creationId xmlns:p14="http://schemas.microsoft.com/office/powerpoint/2010/main" val="636404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5B8A17-823A-4EDD-FF4A-6DD22BBE1B2F}"/>
              </a:ext>
            </a:extLst>
          </p:cNvPr>
          <p:cNvSpPr>
            <a:spLocks noGrp="1"/>
          </p:cNvSpPr>
          <p:nvPr>
            <p:ph type="title"/>
          </p:nvPr>
        </p:nvSpPr>
        <p:spPr/>
        <p:txBody>
          <a:bodyPr>
            <a:normAutofit/>
          </a:bodyPr>
          <a:lstStyle/>
          <a:p>
            <a:r>
              <a:rPr lang="sv-SE" sz="2800" dirty="0">
                <a:solidFill>
                  <a:schemeClr val="accent5"/>
                </a:solidFill>
                <a:latin typeface="+mn-lt"/>
              </a:rPr>
              <a:t>Rättigheter i lärandet</a:t>
            </a:r>
            <a:endParaRPr lang="sv-SE" dirty="0"/>
          </a:p>
        </p:txBody>
      </p:sp>
      <p:sp>
        <p:nvSpPr>
          <p:cNvPr id="3" name="Platshållare för innehåll 2">
            <a:extLst>
              <a:ext uri="{FF2B5EF4-FFF2-40B4-BE49-F238E27FC236}">
                <a16:creationId xmlns:a16="http://schemas.microsoft.com/office/drawing/2014/main" id="{E4585DB2-B050-D3EC-CDC5-565CF9D4DFD7}"/>
              </a:ext>
            </a:extLst>
          </p:cNvPr>
          <p:cNvSpPr>
            <a:spLocks noGrp="1"/>
          </p:cNvSpPr>
          <p:nvPr>
            <p:ph idx="1"/>
          </p:nvPr>
        </p:nvSpPr>
        <p:spPr>
          <a:xfrm>
            <a:off x="1452000" y="1141193"/>
            <a:ext cx="9288000" cy="4351338"/>
          </a:xfrm>
        </p:spPr>
        <p:txBody>
          <a:bodyPr/>
          <a:lstStyle/>
          <a:p>
            <a:r>
              <a:rPr lang="sv-SE" sz="2400" dirty="0">
                <a:latin typeface="+mn-lt"/>
              </a:rPr>
              <a:t>Utgångspunkten för området rättigheter i lärandet är de rättigheter som alla studerande har enligt konventioner och lagar på utbildnings- och tillgänglighetsområdet.  I modul ”Inledning” hittar du mer information om det </a:t>
            </a:r>
            <a:br>
              <a:rPr lang="sv-SE" sz="2400" dirty="0">
                <a:latin typeface="+mn-lt"/>
              </a:rPr>
            </a:br>
            <a:br>
              <a:rPr lang="sv-SE" sz="2400" dirty="0">
                <a:latin typeface="+mn-lt"/>
              </a:rPr>
            </a:br>
            <a:r>
              <a:rPr lang="sv-SE" sz="2000" dirty="0">
                <a:latin typeface="+mn-lt"/>
              </a:rPr>
              <a:t>- För yrkeshögskolan gäller också Lag (2009:128) om yrkeshögskolan och Förordning (2009:130) om yrkeshögskolan</a:t>
            </a:r>
            <a:br>
              <a:rPr lang="sv-SE" sz="2000" dirty="0">
                <a:latin typeface="+mn-lt"/>
              </a:rPr>
            </a:br>
            <a:r>
              <a:rPr lang="sv-SE" sz="2000" dirty="0">
                <a:latin typeface="+mn-lt"/>
              </a:rPr>
              <a:t>- För konst- och kulturutbildningar gäller också Förordning (2013:871) om stöd för konst- och kulturutbildningar och vissa andra utbildningar</a:t>
            </a:r>
            <a:br>
              <a:rPr lang="sv-SE" sz="2000" dirty="0">
                <a:latin typeface="+mn-lt"/>
              </a:rPr>
            </a:br>
            <a:r>
              <a:rPr lang="sv-SE" sz="2000" dirty="0">
                <a:latin typeface="+mn-lt"/>
              </a:rPr>
              <a:t>- För tolkutbildningar inom folkbildningen gäller också Förordning (2012:140) om statsbidrag för viss utbildning som rör tolkning och teckenspråk</a:t>
            </a:r>
            <a:br>
              <a:rPr lang="sv-SE" sz="2000" dirty="0">
                <a:latin typeface="+mn-lt"/>
              </a:rPr>
            </a:br>
            <a:r>
              <a:rPr lang="sv-SE" sz="2000" dirty="0">
                <a:latin typeface="+mn-lt"/>
              </a:rPr>
              <a:t>- För nationell yrkesutbildning gäller också Förordning (2024:107) om</a:t>
            </a:r>
            <a:br>
              <a:rPr lang="sv-SE" sz="2000" dirty="0">
                <a:latin typeface="+mn-lt"/>
              </a:rPr>
            </a:br>
            <a:r>
              <a:rPr lang="sv-SE" sz="2000" dirty="0">
                <a:latin typeface="+mn-lt"/>
              </a:rPr>
              <a:t> stöd för en nationell yrkesutbildning</a:t>
            </a:r>
            <a:br>
              <a:rPr lang="sv-SE" sz="2000" dirty="0">
                <a:latin typeface="+mn-lt"/>
              </a:rPr>
            </a:br>
            <a:endParaRPr lang="sv-SE" sz="2000" dirty="0">
              <a:latin typeface="+mn-lt"/>
            </a:endParaRPr>
          </a:p>
        </p:txBody>
      </p:sp>
    </p:spTree>
    <p:extLst>
      <p:ext uri="{BB962C8B-B14F-4D97-AF65-F5344CB8AC3E}">
        <p14:creationId xmlns:p14="http://schemas.microsoft.com/office/powerpoint/2010/main" val="48246552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300916-110E-8472-FBE0-FAB1F3D3F358}"/>
              </a:ext>
            </a:extLst>
          </p:cNvPr>
          <p:cNvSpPr>
            <a:spLocks noGrp="1"/>
          </p:cNvSpPr>
          <p:nvPr>
            <p:ph type="title"/>
          </p:nvPr>
        </p:nvSpPr>
        <p:spPr/>
        <p:txBody>
          <a:bodyPr/>
          <a:lstStyle/>
          <a:p>
            <a:r>
              <a:rPr lang="sv-SE" sz="2800" dirty="0">
                <a:solidFill>
                  <a:schemeClr val="accent5"/>
                </a:solidFill>
                <a:latin typeface="+mn-lt"/>
              </a:rPr>
              <a:t>Tre olika lärmiljöer</a:t>
            </a:r>
            <a:endParaRPr lang="sv-SE" dirty="0"/>
          </a:p>
        </p:txBody>
      </p:sp>
      <p:sp>
        <p:nvSpPr>
          <p:cNvPr id="3" name="Platshållare för innehåll 2">
            <a:extLst>
              <a:ext uri="{FF2B5EF4-FFF2-40B4-BE49-F238E27FC236}">
                <a16:creationId xmlns:a16="http://schemas.microsoft.com/office/drawing/2014/main" id="{1E1FEFBF-744A-8427-8DBC-CB87803E0ED7}"/>
              </a:ext>
            </a:extLst>
          </p:cNvPr>
          <p:cNvSpPr>
            <a:spLocks noGrp="1"/>
          </p:cNvSpPr>
          <p:nvPr>
            <p:ph idx="1"/>
          </p:nvPr>
        </p:nvSpPr>
        <p:spPr>
          <a:xfrm>
            <a:off x="1452000" y="1356577"/>
            <a:ext cx="9288000" cy="4351338"/>
          </a:xfrm>
        </p:spPr>
        <p:txBody>
          <a:bodyPr/>
          <a:lstStyle/>
          <a:p>
            <a:r>
              <a:rPr lang="sv-SE" sz="2800" b="0" dirty="0">
                <a:latin typeface="+mn-lt"/>
              </a:rPr>
              <a:t>I området </a:t>
            </a:r>
            <a:r>
              <a:rPr lang="sv-SE" sz="2800" dirty="0">
                <a:latin typeface="+mn-lt"/>
              </a:rPr>
              <a:t>social lärmiljö </a:t>
            </a:r>
            <a:r>
              <a:rPr lang="sv-SE" sz="2800" b="0" dirty="0">
                <a:latin typeface="+mn-lt"/>
              </a:rPr>
              <a:t>ingår tillhörighet och autonomi, erkänd och trygg, samhandling och engagemang samt motivation och utmaning. </a:t>
            </a:r>
            <a:r>
              <a:rPr lang="sv-SE" sz="1800" b="0" dirty="0">
                <a:latin typeface="+mn-lt"/>
              </a:rPr>
              <a:t>Mer underlag finns i Modul ”Delaktighet” </a:t>
            </a:r>
            <a:br>
              <a:rPr lang="sv-SE" sz="2800" b="0" dirty="0">
                <a:latin typeface="+mn-lt"/>
              </a:rPr>
            </a:br>
            <a:br>
              <a:rPr lang="sv-SE" sz="2800" b="0" dirty="0">
                <a:latin typeface="+mn-lt"/>
              </a:rPr>
            </a:br>
            <a:r>
              <a:rPr lang="sv-SE" sz="2800" b="0" dirty="0">
                <a:latin typeface="+mn-lt"/>
              </a:rPr>
              <a:t>I området </a:t>
            </a:r>
            <a:r>
              <a:rPr lang="sv-SE" sz="2800" dirty="0">
                <a:latin typeface="+mn-lt"/>
              </a:rPr>
              <a:t>pedagogisk lärmiljö </a:t>
            </a:r>
            <a:r>
              <a:rPr lang="sv-SE" sz="2800" b="0" dirty="0">
                <a:latin typeface="+mn-lt"/>
              </a:rPr>
              <a:t>ingår planering, undervisning, </a:t>
            </a:r>
            <a:r>
              <a:rPr lang="sv-SE" sz="2800" b="0" dirty="0" err="1">
                <a:latin typeface="+mn-lt"/>
              </a:rPr>
              <a:t>lärverktyg</a:t>
            </a:r>
            <a:r>
              <a:rPr lang="sv-SE" sz="2800" b="0" dirty="0">
                <a:latin typeface="+mn-lt"/>
              </a:rPr>
              <a:t> och kollegialt samarbete. </a:t>
            </a:r>
            <a:r>
              <a:rPr lang="sv-SE" sz="1800" b="0" dirty="0">
                <a:latin typeface="+mn-lt"/>
              </a:rPr>
              <a:t>Mer underlag finns i modul ”Planera utbildning och undervisning”</a:t>
            </a:r>
            <a:br>
              <a:rPr lang="sv-SE" sz="1800" b="0" i="1" dirty="0">
                <a:latin typeface="+mn-lt"/>
              </a:rPr>
            </a:br>
            <a:br>
              <a:rPr lang="sv-SE" sz="2800" b="0" dirty="0">
                <a:latin typeface="+mn-lt"/>
              </a:rPr>
            </a:br>
            <a:r>
              <a:rPr lang="sv-SE" sz="2800" b="0" dirty="0">
                <a:latin typeface="+mn-lt"/>
              </a:rPr>
              <a:t>I området </a:t>
            </a:r>
            <a:r>
              <a:rPr lang="sv-SE" sz="2800" dirty="0">
                <a:latin typeface="+mn-lt"/>
              </a:rPr>
              <a:t>fysisk lärmiljö </a:t>
            </a:r>
            <a:r>
              <a:rPr lang="sv-SE" sz="2800" b="0" dirty="0">
                <a:latin typeface="+mn-lt"/>
              </a:rPr>
              <a:t>ingår innemiljö, ljudmiljö, visuell miljö och utemiljö.</a:t>
            </a:r>
            <a:br>
              <a:rPr lang="sv-SE" sz="2800" b="0" dirty="0">
                <a:latin typeface="+mn-lt"/>
              </a:rPr>
            </a:br>
            <a:br>
              <a:rPr lang="sv-SE" sz="2800" b="0" dirty="0">
                <a:latin typeface="+mn-lt"/>
              </a:rPr>
            </a:br>
            <a:endParaRPr lang="sv-SE" dirty="0"/>
          </a:p>
        </p:txBody>
      </p:sp>
    </p:spTree>
    <p:extLst>
      <p:ext uri="{BB962C8B-B14F-4D97-AF65-F5344CB8AC3E}">
        <p14:creationId xmlns:p14="http://schemas.microsoft.com/office/powerpoint/2010/main" val="95074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A115A489-A181-3877-1D77-F2239A98CCB1}"/>
              </a:ext>
            </a:extLst>
          </p:cNvPr>
          <p:cNvSpPr>
            <a:spLocks noGrp="1"/>
          </p:cNvSpPr>
          <p:nvPr>
            <p:ph type="subTitle" idx="1"/>
          </p:nvPr>
        </p:nvSpPr>
        <p:spPr/>
        <p:txBody>
          <a:bodyPr/>
          <a:lstStyle/>
          <a:p>
            <a:r>
              <a:rPr lang="sv-SE" sz="5400" b="1" dirty="0">
                <a:solidFill>
                  <a:srgbClr val="F2F2F2"/>
                </a:solidFill>
                <a:latin typeface="Calibri" panose="020F0502020204030204"/>
                <a:cs typeface="+mn-cs"/>
              </a:rPr>
              <a:t>Hur kan vi förstå tillgänglighet?  </a:t>
            </a:r>
          </a:p>
        </p:txBody>
      </p:sp>
    </p:spTree>
    <p:extLst>
      <p:ext uri="{BB962C8B-B14F-4D97-AF65-F5344CB8AC3E}">
        <p14:creationId xmlns:p14="http://schemas.microsoft.com/office/powerpoint/2010/main" val="158922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28E9D5-D1CB-0131-6335-68E1B92EE841}"/>
              </a:ext>
            </a:extLst>
          </p:cNvPr>
          <p:cNvSpPr>
            <a:spLocks noGrp="1"/>
          </p:cNvSpPr>
          <p:nvPr>
            <p:ph type="title"/>
          </p:nvPr>
        </p:nvSpPr>
        <p:spPr/>
        <p:txBody>
          <a:bodyPr/>
          <a:lstStyle/>
          <a:p>
            <a:r>
              <a:rPr lang="sv-SE" spc="-18" dirty="0"/>
              <a:t>Hur</a:t>
            </a:r>
            <a:r>
              <a:rPr lang="sv-SE" spc="-145" dirty="0"/>
              <a:t> </a:t>
            </a:r>
            <a:r>
              <a:rPr lang="sv-SE" spc="54" dirty="0"/>
              <a:t>kan</a:t>
            </a:r>
            <a:r>
              <a:rPr lang="sv-SE" spc="-136" dirty="0"/>
              <a:t> </a:t>
            </a:r>
            <a:r>
              <a:rPr lang="sv-SE" spc="-113" dirty="0"/>
              <a:t>vi</a:t>
            </a:r>
            <a:r>
              <a:rPr lang="sv-SE" spc="-141" dirty="0"/>
              <a:t> </a:t>
            </a:r>
            <a:r>
              <a:rPr lang="sv-SE" spc="82" dirty="0"/>
              <a:t>förstå</a:t>
            </a:r>
            <a:r>
              <a:rPr lang="sv-SE" spc="-141" dirty="0"/>
              <a:t> </a:t>
            </a:r>
            <a:r>
              <a:rPr lang="sv-SE" dirty="0"/>
              <a:t>tillgänglighet?</a:t>
            </a:r>
            <a:r>
              <a:rPr lang="sv-SE" spc="-136" dirty="0"/>
              <a:t> </a:t>
            </a:r>
            <a:r>
              <a:rPr lang="sv-SE" spc="-109" dirty="0"/>
              <a:t>Bild</a:t>
            </a:r>
            <a:r>
              <a:rPr lang="sv-SE" spc="-136" dirty="0"/>
              <a:t> </a:t>
            </a:r>
            <a:r>
              <a:rPr lang="sv-SE" spc="-571" dirty="0"/>
              <a:t>1</a:t>
            </a:r>
            <a:endParaRPr lang="sv-SE" dirty="0"/>
          </a:p>
        </p:txBody>
      </p:sp>
      <p:pic>
        <p:nvPicPr>
          <p:cNvPr id="4" name="object 4">
            <a:extLst>
              <a:ext uri="{FF2B5EF4-FFF2-40B4-BE49-F238E27FC236}">
                <a16:creationId xmlns:a16="http://schemas.microsoft.com/office/drawing/2014/main" id="{9E3E1DE8-BFCB-CF20-D7D5-FD59B582B660}"/>
              </a:ext>
            </a:extLst>
          </p:cNvPr>
          <p:cNvPicPr>
            <a:picLocks noGrp="1"/>
          </p:cNvPicPr>
          <p:nvPr>
            <p:ph idx="1"/>
          </p:nvPr>
        </p:nvPicPr>
        <p:blipFill>
          <a:blip r:embed="rId2" cstate="print"/>
          <a:stretch>
            <a:fillRect/>
          </a:stretch>
        </p:blipFill>
        <p:spPr>
          <a:xfrm>
            <a:off x="1575137" y="1357313"/>
            <a:ext cx="7736801" cy="4351337"/>
          </a:xfrm>
          <a:prstGeom prst="rect">
            <a:avLst/>
          </a:prstGeom>
        </p:spPr>
      </p:pic>
      <p:sp>
        <p:nvSpPr>
          <p:cNvPr id="7" name="textruta 6">
            <a:extLst>
              <a:ext uri="{FF2B5EF4-FFF2-40B4-BE49-F238E27FC236}">
                <a16:creationId xmlns:a16="http://schemas.microsoft.com/office/drawing/2014/main" id="{38EBE1D2-92D1-0F11-FF00-5A582C268D85}"/>
              </a:ext>
            </a:extLst>
          </p:cNvPr>
          <p:cNvSpPr txBox="1"/>
          <p:nvPr/>
        </p:nvSpPr>
        <p:spPr>
          <a:xfrm>
            <a:off x="7188679" y="5339318"/>
            <a:ext cx="877019" cy="276999"/>
          </a:xfrm>
          <a:prstGeom prst="rect">
            <a:avLst/>
          </a:prstGeom>
          <a:noFill/>
        </p:spPr>
        <p:txBody>
          <a:bodyPr wrap="square">
            <a:spAutoFit/>
          </a:bodyPr>
          <a:lstStyle/>
          <a:p>
            <a:r>
              <a:rPr lang="sv-SE" sz="1200" b="1" kern="0" spc="-18" dirty="0">
                <a:solidFill>
                  <a:sysClr val="windowText" lastClr="000000"/>
                </a:solidFill>
                <a:latin typeface="Arial"/>
                <a:cs typeface="Arial"/>
              </a:rPr>
              <a:t>SPSM</a:t>
            </a:r>
            <a:endParaRPr lang="sv-SE" sz="1200" dirty="0"/>
          </a:p>
        </p:txBody>
      </p:sp>
    </p:spTree>
    <p:extLst>
      <p:ext uri="{BB962C8B-B14F-4D97-AF65-F5344CB8AC3E}">
        <p14:creationId xmlns:p14="http://schemas.microsoft.com/office/powerpoint/2010/main" val="4171617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574DB04-9389-FE9C-911F-3EC625C4B027}"/>
              </a:ext>
            </a:extLst>
          </p:cNvPr>
          <p:cNvSpPr txBox="1"/>
          <p:nvPr/>
        </p:nvSpPr>
        <p:spPr>
          <a:xfrm>
            <a:off x="1452000" y="1067618"/>
            <a:ext cx="9288000" cy="2677656"/>
          </a:xfrm>
          <a:prstGeom prst="rect">
            <a:avLst/>
          </a:prstGeom>
          <a:noFill/>
        </p:spPr>
        <p:txBody>
          <a:bodyPr wrap="square">
            <a:spAutoFit/>
          </a:bodyPr>
          <a:lstStyle/>
          <a:p>
            <a:pPr marL="11516" defTabSz="829178">
              <a:spcBef>
                <a:spcPts val="91"/>
              </a:spcBef>
            </a:pPr>
            <a:r>
              <a:rPr lang="sv-SE" sz="2800" kern="0" spc="-9" dirty="0">
                <a:solidFill>
                  <a:sysClr val="windowText" lastClr="000000"/>
                </a:solidFill>
                <a:cs typeface="Cambria"/>
              </a:rPr>
              <a:t>Föreläsarmanus</a:t>
            </a:r>
            <a:r>
              <a:rPr lang="sv-SE" sz="2800" kern="0" spc="59" dirty="0">
                <a:solidFill>
                  <a:sysClr val="windowText" lastClr="000000"/>
                </a:solidFill>
                <a:cs typeface="Cambria"/>
              </a:rPr>
              <a:t> </a:t>
            </a:r>
            <a:r>
              <a:rPr lang="sv-SE" sz="2800" kern="0" dirty="0">
                <a:solidFill>
                  <a:sysClr val="windowText" lastClr="000000"/>
                </a:solidFill>
                <a:cs typeface="Cambria"/>
              </a:rPr>
              <a:t>till</a:t>
            </a:r>
            <a:r>
              <a:rPr lang="sv-SE" sz="2800" kern="0" spc="63" dirty="0">
                <a:solidFill>
                  <a:sysClr val="windowText" lastClr="000000"/>
                </a:solidFill>
                <a:cs typeface="Cambria"/>
              </a:rPr>
              <a:t> </a:t>
            </a:r>
            <a:r>
              <a:rPr lang="sv-SE" sz="2800" kern="0" dirty="0">
                <a:solidFill>
                  <a:sysClr val="windowText" lastClr="000000"/>
                </a:solidFill>
                <a:cs typeface="Cambria"/>
              </a:rPr>
              <a:t>bilden</a:t>
            </a:r>
            <a:r>
              <a:rPr lang="sv-SE" sz="2800" kern="0" spc="63" dirty="0">
                <a:solidFill>
                  <a:sysClr val="windowText" lastClr="000000"/>
                </a:solidFill>
                <a:cs typeface="Cambria"/>
              </a:rPr>
              <a:t> </a:t>
            </a:r>
            <a:r>
              <a:rPr lang="sv-SE" sz="2800" kern="0" spc="50" dirty="0">
                <a:solidFill>
                  <a:sysClr val="windowText" lastClr="000000"/>
                </a:solidFill>
                <a:cs typeface="Cambria"/>
              </a:rPr>
              <a:t>Hur</a:t>
            </a:r>
            <a:r>
              <a:rPr lang="sv-SE" sz="2800" kern="0" spc="59" dirty="0">
                <a:solidFill>
                  <a:sysClr val="windowText" lastClr="000000"/>
                </a:solidFill>
                <a:cs typeface="Cambria"/>
              </a:rPr>
              <a:t> </a:t>
            </a:r>
            <a:r>
              <a:rPr lang="sv-SE" sz="2800" kern="0" dirty="0">
                <a:solidFill>
                  <a:sysClr val="windowText" lastClr="000000"/>
                </a:solidFill>
                <a:cs typeface="Cambria"/>
              </a:rPr>
              <a:t>kan</a:t>
            </a:r>
            <a:r>
              <a:rPr lang="sv-SE" sz="2800" kern="0" spc="63" dirty="0">
                <a:solidFill>
                  <a:sysClr val="windowText" lastClr="000000"/>
                </a:solidFill>
                <a:cs typeface="Cambria"/>
              </a:rPr>
              <a:t> </a:t>
            </a:r>
            <a:r>
              <a:rPr lang="sv-SE" sz="2800" kern="0" dirty="0">
                <a:solidFill>
                  <a:sysClr val="windowText" lastClr="000000"/>
                </a:solidFill>
                <a:cs typeface="Cambria"/>
              </a:rPr>
              <a:t>vi</a:t>
            </a:r>
            <a:r>
              <a:rPr lang="sv-SE" sz="2800" kern="0" spc="63" dirty="0">
                <a:solidFill>
                  <a:sysClr val="windowText" lastClr="000000"/>
                </a:solidFill>
                <a:cs typeface="Cambria"/>
              </a:rPr>
              <a:t> </a:t>
            </a:r>
            <a:r>
              <a:rPr lang="sv-SE" sz="2800" kern="0" dirty="0">
                <a:solidFill>
                  <a:sysClr val="windowText" lastClr="000000"/>
                </a:solidFill>
                <a:cs typeface="Cambria"/>
              </a:rPr>
              <a:t>förstå</a:t>
            </a:r>
            <a:r>
              <a:rPr lang="sv-SE" sz="2800" kern="0" spc="59" dirty="0">
                <a:solidFill>
                  <a:sysClr val="windowText" lastClr="000000"/>
                </a:solidFill>
                <a:cs typeface="Cambria"/>
              </a:rPr>
              <a:t> </a:t>
            </a:r>
            <a:r>
              <a:rPr lang="sv-SE" sz="2800" kern="0" dirty="0">
                <a:solidFill>
                  <a:sysClr val="windowText" lastClr="000000"/>
                </a:solidFill>
                <a:cs typeface="Cambria"/>
              </a:rPr>
              <a:t>tillgänglighet?</a:t>
            </a:r>
          </a:p>
          <a:p>
            <a:pPr defTabSz="829178">
              <a:spcBef>
                <a:spcPts val="32"/>
              </a:spcBef>
            </a:pPr>
            <a:endParaRPr lang="sv-SE" sz="2800" kern="0" dirty="0">
              <a:solidFill>
                <a:sysClr val="windowText" lastClr="000000"/>
              </a:solidFill>
              <a:cs typeface="Cambria"/>
            </a:endParaRPr>
          </a:p>
          <a:p>
            <a:pPr marL="11516" marR="4607" defTabSz="829178"/>
            <a:r>
              <a:rPr lang="sv-SE" sz="2800" kern="0" dirty="0">
                <a:solidFill>
                  <a:sysClr val="windowText" lastClr="000000"/>
                </a:solidFill>
                <a:cs typeface="Cambria"/>
              </a:rPr>
              <a:t>Bild</a:t>
            </a:r>
            <a:r>
              <a:rPr lang="sv-SE" sz="2800" kern="0" spc="45" dirty="0">
                <a:solidFill>
                  <a:sysClr val="windowText" lastClr="000000"/>
                </a:solidFill>
                <a:cs typeface="Cambria"/>
              </a:rPr>
              <a:t> </a:t>
            </a:r>
            <a:r>
              <a:rPr lang="sv-SE" sz="2800" kern="0" dirty="0">
                <a:solidFill>
                  <a:sysClr val="windowText" lastClr="000000"/>
                </a:solidFill>
                <a:cs typeface="Cambria"/>
              </a:rPr>
              <a:t>1.</a:t>
            </a:r>
            <a:r>
              <a:rPr lang="sv-SE" sz="2800" kern="0" spc="-36" dirty="0">
                <a:solidFill>
                  <a:sysClr val="windowText" lastClr="000000"/>
                </a:solidFill>
                <a:cs typeface="Cambria"/>
              </a:rPr>
              <a:t> </a:t>
            </a:r>
            <a:r>
              <a:rPr lang="sv-SE" sz="2800" kern="0" dirty="0">
                <a:solidFill>
                  <a:sysClr val="windowText" lastClr="000000"/>
                </a:solidFill>
                <a:cs typeface="Cambria"/>
              </a:rPr>
              <a:t>Vi</a:t>
            </a:r>
            <a:r>
              <a:rPr lang="sv-SE" sz="2800" kern="0" spc="50" dirty="0">
                <a:solidFill>
                  <a:sysClr val="windowText" lastClr="000000"/>
                </a:solidFill>
                <a:cs typeface="Cambria"/>
              </a:rPr>
              <a:t> </a:t>
            </a:r>
            <a:r>
              <a:rPr lang="sv-SE" sz="2800" kern="0" spc="-9" dirty="0">
                <a:solidFill>
                  <a:sysClr val="windowText" lastClr="000000"/>
                </a:solidFill>
                <a:cs typeface="Cambria"/>
              </a:rPr>
              <a:t>ser</a:t>
            </a:r>
            <a:r>
              <a:rPr lang="sv-SE" sz="2800" kern="0" spc="50" dirty="0">
                <a:solidFill>
                  <a:sysClr val="windowText" lastClr="000000"/>
                </a:solidFill>
                <a:cs typeface="Cambria"/>
              </a:rPr>
              <a:t> </a:t>
            </a:r>
            <a:r>
              <a:rPr lang="sv-SE" sz="2800" kern="0" dirty="0">
                <a:solidFill>
                  <a:sysClr val="windowText" lastClr="000000"/>
                </a:solidFill>
                <a:cs typeface="Cambria"/>
              </a:rPr>
              <a:t>en</a:t>
            </a:r>
            <a:r>
              <a:rPr lang="sv-SE" sz="2800" kern="0" spc="50" dirty="0">
                <a:solidFill>
                  <a:sysClr val="windowText" lastClr="000000"/>
                </a:solidFill>
                <a:cs typeface="Cambria"/>
              </a:rPr>
              <a:t> </a:t>
            </a:r>
            <a:r>
              <a:rPr lang="sv-SE" sz="2800" kern="0" dirty="0">
                <a:solidFill>
                  <a:sysClr val="windowText" lastClr="000000"/>
                </a:solidFill>
                <a:cs typeface="Cambria"/>
              </a:rPr>
              <a:t>teckning</a:t>
            </a:r>
            <a:r>
              <a:rPr lang="sv-SE" sz="2800" kern="0" spc="45" dirty="0">
                <a:solidFill>
                  <a:sysClr val="windowText" lastClr="000000"/>
                </a:solidFill>
                <a:cs typeface="Cambria"/>
              </a:rPr>
              <a:t> </a:t>
            </a:r>
            <a:r>
              <a:rPr lang="sv-SE" sz="2800" kern="0" dirty="0">
                <a:solidFill>
                  <a:sysClr val="windowText" lastClr="000000"/>
                </a:solidFill>
                <a:cs typeface="Cambria"/>
              </a:rPr>
              <a:t>av</a:t>
            </a:r>
            <a:r>
              <a:rPr lang="sv-SE" sz="2800" kern="0" spc="50" dirty="0">
                <a:solidFill>
                  <a:sysClr val="windowText" lastClr="000000"/>
                </a:solidFill>
                <a:cs typeface="Cambria"/>
              </a:rPr>
              <a:t> </a:t>
            </a:r>
            <a:r>
              <a:rPr lang="sv-SE" sz="2800" kern="0" dirty="0">
                <a:solidFill>
                  <a:sysClr val="windowText" lastClr="000000"/>
                </a:solidFill>
                <a:cs typeface="Cambria"/>
              </a:rPr>
              <a:t>en</a:t>
            </a:r>
            <a:r>
              <a:rPr lang="sv-SE" sz="2800" kern="0" spc="50" dirty="0">
                <a:solidFill>
                  <a:sysClr val="windowText" lastClr="000000"/>
                </a:solidFill>
                <a:cs typeface="Cambria"/>
              </a:rPr>
              <a:t> </a:t>
            </a:r>
            <a:r>
              <a:rPr lang="sv-SE" sz="2800" kern="0" dirty="0">
                <a:solidFill>
                  <a:sysClr val="windowText" lastClr="000000"/>
                </a:solidFill>
                <a:cs typeface="Cambria"/>
              </a:rPr>
              <a:t>fotbollsplan</a:t>
            </a:r>
            <a:r>
              <a:rPr lang="sv-SE" sz="2800" kern="0" spc="50" dirty="0">
                <a:solidFill>
                  <a:sysClr val="windowText" lastClr="000000"/>
                </a:solidFill>
                <a:cs typeface="Cambria"/>
              </a:rPr>
              <a:t> </a:t>
            </a:r>
            <a:r>
              <a:rPr lang="sv-SE" sz="2800" kern="0" dirty="0">
                <a:solidFill>
                  <a:sysClr val="windowText" lastClr="000000"/>
                </a:solidFill>
                <a:cs typeface="Cambria"/>
              </a:rPr>
              <a:t>utomhus</a:t>
            </a:r>
            <a:r>
              <a:rPr lang="sv-SE" sz="2800" kern="0" spc="50" dirty="0">
                <a:solidFill>
                  <a:sysClr val="windowText" lastClr="000000"/>
                </a:solidFill>
                <a:cs typeface="Cambria"/>
              </a:rPr>
              <a:t> </a:t>
            </a:r>
            <a:r>
              <a:rPr lang="sv-SE" sz="2800" kern="0" dirty="0">
                <a:solidFill>
                  <a:sysClr val="windowText" lastClr="000000"/>
                </a:solidFill>
                <a:cs typeface="Cambria"/>
              </a:rPr>
              <a:t>där</a:t>
            </a:r>
            <a:r>
              <a:rPr lang="sv-SE" sz="2800" kern="0" spc="50" dirty="0">
                <a:solidFill>
                  <a:sysClr val="windowText" lastClr="000000"/>
                </a:solidFill>
                <a:cs typeface="Cambria"/>
              </a:rPr>
              <a:t> </a:t>
            </a:r>
            <a:r>
              <a:rPr lang="sv-SE" sz="2800" kern="0" dirty="0">
                <a:solidFill>
                  <a:sysClr val="windowText" lastClr="000000"/>
                </a:solidFill>
                <a:cs typeface="Cambria"/>
              </a:rPr>
              <a:t>det</a:t>
            </a:r>
            <a:r>
              <a:rPr lang="sv-SE" sz="2800" kern="0" spc="45" dirty="0">
                <a:solidFill>
                  <a:sysClr val="windowText" lastClr="000000"/>
                </a:solidFill>
                <a:cs typeface="Cambria"/>
              </a:rPr>
              <a:t> </a:t>
            </a:r>
            <a:r>
              <a:rPr lang="sv-SE" sz="2800" kern="0" dirty="0">
                <a:solidFill>
                  <a:sysClr val="windowText" lastClr="000000"/>
                </a:solidFill>
                <a:cs typeface="Cambria"/>
              </a:rPr>
              <a:t>pågår</a:t>
            </a:r>
            <a:r>
              <a:rPr lang="sv-SE" sz="2800" kern="0" spc="50" dirty="0">
                <a:solidFill>
                  <a:sysClr val="windowText" lastClr="000000"/>
                </a:solidFill>
                <a:cs typeface="Cambria"/>
              </a:rPr>
              <a:t> </a:t>
            </a:r>
            <a:r>
              <a:rPr lang="sv-SE" sz="2800" kern="0" dirty="0">
                <a:solidFill>
                  <a:sysClr val="windowText" lastClr="000000"/>
                </a:solidFill>
                <a:cs typeface="Cambria"/>
              </a:rPr>
              <a:t>en</a:t>
            </a:r>
            <a:r>
              <a:rPr lang="sv-SE" sz="2800" kern="0" spc="50" dirty="0">
                <a:solidFill>
                  <a:sysClr val="windowText" lastClr="000000"/>
                </a:solidFill>
                <a:cs typeface="Cambria"/>
              </a:rPr>
              <a:t> </a:t>
            </a:r>
            <a:r>
              <a:rPr lang="sv-SE" sz="2800" dirty="0"/>
              <a:t>match</a:t>
            </a:r>
            <a:r>
              <a:rPr lang="sv-SE" sz="2800" kern="0" dirty="0">
                <a:solidFill>
                  <a:sysClr val="windowText" lastClr="000000"/>
                </a:solidFill>
                <a:cs typeface="Cambria"/>
              </a:rPr>
              <a:t>.</a:t>
            </a:r>
            <a:r>
              <a:rPr lang="sv-SE" sz="2800" kern="0" spc="5" dirty="0">
                <a:solidFill>
                  <a:sysClr val="windowText" lastClr="000000"/>
                </a:solidFill>
                <a:cs typeface="Cambria"/>
              </a:rPr>
              <a:t> </a:t>
            </a:r>
            <a:r>
              <a:rPr lang="sv-SE" sz="2800" kern="0" dirty="0">
                <a:solidFill>
                  <a:sysClr val="windowText" lastClr="000000"/>
                </a:solidFill>
                <a:cs typeface="Cambria"/>
              </a:rPr>
              <a:t>Runt</a:t>
            </a:r>
            <a:r>
              <a:rPr lang="sv-SE" sz="2800" kern="0" spc="50" dirty="0">
                <a:solidFill>
                  <a:sysClr val="windowText" lastClr="000000"/>
                </a:solidFill>
                <a:cs typeface="Cambria"/>
              </a:rPr>
              <a:t> </a:t>
            </a:r>
            <a:r>
              <a:rPr lang="sv-SE" sz="2800" kern="0" dirty="0">
                <a:solidFill>
                  <a:sysClr val="windowText" lastClr="000000"/>
                </a:solidFill>
                <a:cs typeface="Cambria"/>
              </a:rPr>
              <a:t>planen</a:t>
            </a:r>
            <a:r>
              <a:rPr lang="sv-SE" sz="2800" kern="0" spc="50" dirty="0">
                <a:solidFill>
                  <a:sysClr val="windowText" lastClr="000000"/>
                </a:solidFill>
                <a:cs typeface="Cambria"/>
              </a:rPr>
              <a:t> </a:t>
            </a:r>
            <a:r>
              <a:rPr lang="sv-SE" sz="2800" kern="0" dirty="0">
                <a:solidFill>
                  <a:sysClr val="windowText" lastClr="000000"/>
                </a:solidFill>
                <a:cs typeface="Cambria"/>
              </a:rPr>
              <a:t>finns</a:t>
            </a:r>
            <a:r>
              <a:rPr lang="sv-SE" sz="2800" kern="0" spc="50" dirty="0">
                <a:solidFill>
                  <a:sysClr val="windowText" lastClr="000000"/>
                </a:solidFill>
                <a:cs typeface="Cambria"/>
              </a:rPr>
              <a:t> </a:t>
            </a:r>
            <a:r>
              <a:rPr lang="sv-SE" sz="2800" kern="0" dirty="0">
                <a:solidFill>
                  <a:sysClr val="windowText" lastClr="000000"/>
                </a:solidFill>
                <a:cs typeface="Cambria"/>
              </a:rPr>
              <a:t>ett</a:t>
            </a:r>
            <a:r>
              <a:rPr lang="sv-SE" sz="2800" kern="0" spc="50" dirty="0">
                <a:solidFill>
                  <a:sysClr val="windowText" lastClr="000000"/>
                </a:solidFill>
                <a:cs typeface="Cambria"/>
              </a:rPr>
              <a:t> </a:t>
            </a:r>
            <a:r>
              <a:rPr lang="sv-SE" sz="2800" kern="0" dirty="0">
                <a:solidFill>
                  <a:sysClr val="windowText" lastClr="000000"/>
                </a:solidFill>
                <a:cs typeface="Cambria"/>
              </a:rPr>
              <a:t>staket</a:t>
            </a:r>
            <a:r>
              <a:rPr lang="sv-SE" sz="2800" kern="0" spc="45" dirty="0">
                <a:solidFill>
                  <a:sysClr val="windowText" lastClr="000000"/>
                </a:solidFill>
                <a:cs typeface="Cambria"/>
              </a:rPr>
              <a:t> </a:t>
            </a:r>
            <a:r>
              <a:rPr lang="sv-SE" sz="2800" kern="0" dirty="0">
                <a:solidFill>
                  <a:sysClr val="windowText" lastClr="000000"/>
                </a:solidFill>
                <a:cs typeface="Cambria"/>
              </a:rPr>
              <a:t>av</a:t>
            </a:r>
            <a:r>
              <a:rPr lang="sv-SE" sz="2800" kern="0" spc="50" dirty="0">
                <a:solidFill>
                  <a:sysClr val="windowText" lastClr="000000"/>
                </a:solidFill>
                <a:cs typeface="Cambria"/>
              </a:rPr>
              <a:t> </a:t>
            </a:r>
            <a:r>
              <a:rPr lang="sv-SE" sz="2800" kern="0" spc="-18" dirty="0">
                <a:solidFill>
                  <a:sysClr val="windowText" lastClr="000000"/>
                </a:solidFill>
                <a:cs typeface="Cambria"/>
              </a:rPr>
              <a:t>trä. </a:t>
            </a:r>
            <a:r>
              <a:rPr lang="sv-SE" sz="2800" kern="0" dirty="0">
                <a:solidFill>
                  <a:sysClr val="windowText" lastClr="000000"/>
                </a:solidFill>
                <a:cs typeface="Cambria"/>
              </a:rPr>
              <a:t>Tre</a:t>
            </a:r>
            <a:r>
              <a:rPr lang="sv-SE" sz="2800" kern="0" spc="45" dirty="0">
                <a:solidFill>
                  <a:sysClr val="windowText" lastClr="000000"/>
                </a:solidFill>
                <a:cs typeface="Cambria"/>
              </a:rPr>
              <a:t> </a:t>
            </a:r>
            <a:r>
              <a:rPr lang="sv-SE" sz="2800" kern="0" dirty="0">
                <a:solidFill>
                  <a:sysClr val="windowText" lastClr="000000"/>
                </a:solidFill>
                <a:cs typeface="Cambria"/>
              </a:rPr>
              <a:t>barn</a:t>
            </a:r>
            <a:r>
              <a:rPr lang="sv-SE" sz="2800" kern="0" spc="50" dirty="0">
                <a:solidFill>
                  <a:sysClr val="windowText" lastClr="000000"/>
                </a:solidFill>
                <a:cs typeface="Cambria"/>
              </a:rPr>
              <a:t> </a:t>
            </a:r>
            <a:r>
              <a:rPr lang="sv-SE" sz="2800" kern="0" dirty="0">
                <a:solidFill>
                  <a:sysClr val="windowText" lastClr="000000"/>
                </a:solidFill>
                <a:cs typeface="Cambria"/>
              </a:rPr>
              <a:t>står</a:t>
            </a:r>
            <a:r>
              <a:rPr lang="sv-SE" sz="2800" kern="0" spc="45" dirty="0">
                <a:solidFill>
                  <a:sysClr val="windowText" lastClr="000000"/>
                </a:solidFill>
                <a:cs typeface="Cambria"/>
              </a:rPr>
              <a:t> </a:t>
            </a:r>
            <a:r>
              <a:rPr lang="sv-SE" sz="2800" kern="0" dirty="0">
                <a:solidFill>
                  <a:sysClr val="windowText" lastClr="000000"/>
                </a:solidFill>
                <a:cs typeface="Cambria"/>
              </a:rPr>
              <a:t>bakom</a:t>
            </a:r>
            <a:r>
              <a:rPr lang="sv-SE" sz="2800" kern="0" spc="50" dirty="0">
                <a:solidFill>
                  <a:sysClr val="windowText" lastClr="000000"/>
                </a:solidFill>
                <a:cs typeface="Cambria"/>
              </a:rPr>
              <a:t> </a:t>
            </a:r>
            <a:r>
              <a:rPr lang="sv-SE" sz="2800" kern="0" spc="-9" dirty="0">
                <a:solidFill>
                  <a:sysClr val="windowText" lastClr="000000"/>
                </a:solidFill>
                <a:cs typeface="Cambria"/>
              </a:rPr>
              <a:t>staketet</a:t>
            </a:r>
            <a:r>
              <a:rPr lang="sv-SE" sz="2800" kern="0" spc="45" dirty="0">
                <a:solidFill>
                  <a:sysClr val="windowText" lastClr="000000"/>
                </a:solidFill>
                <a:cs typeface="Cambria"/>
              </a:rPr>
              <a:t> </a:t>
            </a:r>
            <a:r>
              <a:rPr lang="sv-SE" sz="2800" kern="0" dirty="0">
                <a:solidFill>
                  <a:sysClr val="windowText" lastClr="000000"/>
                </a:solidFill>
                <a:cs typeface="Cambria"/>
              </a:rPr>
              <a:t>och</a:t>
            </a:r>
            <a:r>
              <a:rPr lang="sv-SE" sz="2800" kern="0" spc="50" dirty="0">
                <a:solidFill>
                  <a:sysClr val="windowText" lastClr="000000"/>
                </a:solidFill>
                <a:cs typeface="Cambria"/>
              </a:rPr>
              <a:t> </a:t>
            </a:r>
            <a:r>
              <a:rPr lang="sv-SE" sz="2800" kern="0" dirty="0">
                <a:solidFill>
                  <a:sysClr val="windowText" lastClr="000000"/>
                </a:solidFill>
                <a:cs typeface="Cambria"/>
              </a:rPr>
              <a:t>vill</a:t>
            </a:r>
            <a:r>
              <a:rPr lang="sv-SE" sz="2800" kern="0" spc="45" dirty="0">
                <a:solidFill>
                  <a:sysClr val="windowText" lastClr="000000"/>
                </a:solidFill>
                <a:cs typeface="Cambria"/>
              </a:rPr>
              <a:t> </a:t>
            </a:r>
            <a:r>
              <a:rPr lang="sv-SE" sz="2800" kern="0" dirty="0">
                <a:solidFill>
                  <a:sysClr val="windowText" lastClr="000000"/>
                </a:solidFill>
                <a:cs typeface="Cambria"/>
              </a:rPr>
              <a:t>se</a:t>
            </a:r>
            <a:r>
              <a:rPr lang="sv-SE" sz="2800" kern="0" spc="50" dirty="0">
                <a:solidFill>
                  <a:sysClr val="windowText" lastClr="000000"/>
                </a:solidFill>
                <a:cs typeface="Cambria"/>
              </a:rPr>
              <a:t> </a:t>
            </a:r>
            <a:r>
              <a:rPr lang="sv-SE" sz="2800" kern="0" dirty="0">
                <a:solidFill>
                  <a:sysClr val="windowText" lastClr="000000"/>
                </a:solidFill>
                <a:cs typeface="Cambria"/>
              </a:rPr>
              <a:t>på</a:t>
            </a:r>
            <a:r>
              <a:rPr lang="sv-SE" sz="2800" kern="0" spc="50" dirty="0">
                <a:solidFill>
                  <a:sysClr val="windowText" lastClr="000000"/>
                </a:solidFill>
                <a:cs typeface="Cambria"/>
              </a:rPr>
              <a:t> </a:t>
            </a:r>
            <a:r>
              <a:rPr lang="sv-SE" sz="2800" kern="0" dirty="0">
                <a:solidFill>
                  <a:sysClr val="windowText" lastClr="000000"/>
                </a:solidFill>
                <a:cs typeface="Cambria"/>
              </a:rPr>
              <a:t>matchen.</a:t>
            </a:r>
            <a:r>
              <a:rPr lang="sv-SE" sz="2800" kern="0" spc="-41" dirty="0">
                <a:solidFill>
                  <a:sysClr val="windowText" lastClr="000000"/>
                </a:solidFill>
                <a:cs typeface="Cambria"/>
              </a:rPr>
              <a:t> </a:t>
            </a:r>
            <a:r>
              <a:rPr lang="sv-SE" sz="2800" kern="0" dirty="0">
                <a:solidFill>
                  <a:sysClr val="windowText" lastClr="000000"/>
                </a:solidFill>
                <a:cs typeface="Cambria"/>
              </a:rPr>
              <a:t>Två</a:t>
            </a:r>
            <a:r>
              <a:rPr lang="sv-SE" sz="2800" kern="0" spc="50" dirty="0">
                <a:solidFill>
                  <a:sysClr val="windowText" lastClr="000000"/>
                </a:solidFill>
                <a:cs typeface="Cambria"/>
              </a:rPr>
              <a:t> </a:t>
            </a:r>
            <a:r>
              <a:rPr lang="sv-SE" sz="2800" kern="0" dirty="0">
                <a:solidFill>
                  <a:sysClr val="windowText" lastClr="000000"/>
                </a:solidFill>
                <a:cs typeface="Cambria"/>
              </a:rPr>
              <a:t>av</a:t>
            </a:r>
            <a:r>
              <a:rPr lang="sv-SE" sz="2800" kern="0" spc="45" dirty="0">
                <a:solidFill>
                  <a:sysClr val="windowText" lastClr="000000"/>
                </a:solidFill>
                <a:cs typeface="Cambria"/>
              </a:rPr>
              <a:t> </a:t>
            </a:r>
            <a:r>
              <a:rPr lang="sv-SE" sz="2800" kern="0" dirty="0">
                <a:solidFill>
                  <a:sysClr val="windowText" lastClr="000000"/>
                </a:solidFill>
                <a:cs typeface="Cambria"/>
              </a:rPr>
              <a:t>barnen</a:t>
            </a:r>
            <a:r>
              <a:rPr lang="sv-SE" sz="2800" kern="0" spc="50" dirty="0">
                <a:solidFill>
                  <a:sysClr val="windowText" lastClr="000000"/>
                </a:solidFill>
                <a:cs typeface="Cambria"/>
              </a:rPr>
              <a:t> </a:t>
            </a:r>
            <a:r>
              <a:rPr lang="sv-SE" sz="2800" kern="0" dirty="0">
                <a:solidFill>
                  <a:sysClr val="windowText" lastClr="000000"/>
                </a:solidFill>
                <a:cs typeface="Cambria"/>
              </a:rPr>
              <a:t>når</a:t>
            </a:r>
            <a:r>
              <a:rPr lang="sv-SE" sz="2800" kern="0" spc="50" dirty="0">
                <a:solidFill>
                  <a:sysClr val="windowText" lastClr="000000"/>
                </a:solidFill>
                <a:cs typeface="Cambria"/>
              </a:rPr>
              <a:t> </a:t>
            </a:r>
            <a:r>
              <a:rPr lang="sv-SE" sz="2800" kern="0" dirty="0">
                <a:solidFill>
                  <a:sysClr val="windowText" lastClr="000000"/>
                </a:solidFill>
                <a:cs typeface="Cambria"/>
              </a:rPr>
              <a:t>inte</a:t>
            </a:r>
            <a:r>
              <a:rPr lang="sv-SE" sz="2800" kern="0" spc="45" dirty="0">
                <a:solidFill>
                  <a:sysClr val="windowText" lastClr="000000"/>
                </a:solidFill>
                <a:cs typeface="Cambria"/>
              </a:rPr>
              <a:t> </a:t>
            </a:r>
            <a:r>
              <a:rPr lang="sv-SE" sz="2800" kern="0" dirty="0">
                <a:solidFill>
                  <a:sysClr val="windowText" lastClr="000000"/>
                </a:solidFill>
                <a:cs typeface="Cambria"/>
              </a:rPr>
              <a:t>upp</a:t>
            </a:r>
            <a:r>
              <a:rPr lang="sv-SE" sz="2800" kern="0" spc="50" dirty="0">
                <a:solidFill>
                  <a:sysClr val="windowText" lastClr="000000"/>
                </a:solidFill>
                <a:cs typeface="Cambria"/>
              </a:rPr>
              <a:t> </a:t>
            </a:r>
            <a:r>
              <a:rPr lang="sv-SE" sz="2800" kern="0" dirty="0">
                <a:solidFill>
                  <a:sysClr val="windowText" lastClr="000000"/>
                </a:solidFill>
                <a:cs typeface="Cambria"/>
              </a:rPr>
              <a:t>för</a:t>
            </a:r>
            <a:r>
              <a:rPr lang="sv-SE" sz="2800" kern="0" spc="45" dirty="0">
                <a:solidFill>
                  <a:sysClr val="windowText" lastClr="000000"/>
                </a:solidFill>
                <a:cs typeface="Cambria"/>
              </a:rPr>
              <a:t> </a:t>
            </a:r>
            <a:r>
              <a:rPr lang="sv-SE" sz="2800" kern="0" dirty="0">
                <a:solidFill>
                  <a:sysClr val="windowText" lastClr="000000"/>
                </a:solidFill>
                <a:cs typeface="Cambria"/>
              </a:rPr>
              <a:t>att</a:t>
            </a:r>
            <a:r>
              <a:rPr lang="sv-SE" sz="2800" kern="0" spc="50" dirty="0">
                <a:solidFill>
                  <a:sysClr val="windowText" lastClr="000000"/>
                </a:solidFill>
                <a:cs typeface="Cambria"/>
              </a:rPr>
              <a:t> </a:t>
            </a:r>
            <a:r>
              <a:rPr lang="sv-SE" sz="2800" kern="0" dirty="0">
                <a:solidFill>
                  <a:sysClr val="windowText" lastClr="000000"/>
                </a:solidFill>
                <a:cs typeface="Cambria"/>
              </a:rPr>
              <a:t>kunna</a:t>
            </a:r>
            <a:r>
              <a:rPr lang="sv-SE" sz="2800" kern="0" spc="45" dirty="0">
                <a:solidFill>
                  <a:sysClr val="windowText" lastClr="000000"/>
                </a:solidFill>
                <a:cs typeface="Cambria"/>
              </a:rPr>
              <a:t> </a:t>
            </a:r>
            <a:r>
              <a:rPr lang="sv-SE" sz="2800" kern="0" dirty="0">
                <a:solidFill>
                  <a:sysClr val="windowText" lastClr="000000"/>
                </a:solidFill>
                <a:cs typeface="Cambria"/>
              </a:rPr>
              <a:t>se</a:t>
            </a:r>
            <a:r>
              <a:rPr lang="sv-SE" sz="2800" kern="0" spc="50" dirty="0">
                <a:solidFill>
                  <a:sysClr val="windowText" lastClr="000000"/>
                </a:solidFill>
                <a:cs typeface="Cambria"/>
              </a:rPr>
              <a:t> </a:t>
            </a:r>
            <a:r>
              <a:rPr lang="sv-SE" sz="2800" kern="0" dirty="0">
                <a:solidFill>
                  <a:sysClr val="windowText" lastClr="000000"/>
                </a:solidFill>
                <a:cs typeface="Cambria"/>
              </a:rPr>
              <a:t>över</a:t>
            </a:r>
            <a:r>
              <a:rPr lang="sv-SE" sz="2800" kern="0" spc="45" dirty="0">
                <a:solidFill>
                  <a:sysClr val="windowText" lastClr="000000"/>
                </a:solidFill>
                <a:cs typeface="Cambria"/>
              </a:rPr>
              <a:t> </a:t>
            </a:r>
            <a:r>
              <a:rPr lang="sv-SE" sz="2800" kern="0" spc="-9" dirty="0">
                <a:solidFill>
                  <a:sysClr val="windowText" lastClr="000000"/>
                </a:solidFill>
                <a:cs typeface="Cambria"/>
              </a:rPr>
              <a:t>staketet.</a:t>
            </a:r>
            <a:endParaRPr lang="sv-SE" sz="2800" kern="0" dirty="0">
              <a:solidFill>
                <a:sysClr val="windowText" lastClr="000000"/>
              </a:solidFill>
              <a:cs typeface="Cambria"/>
            </a:endParaRPr>
          </a:p>
        </p:txBody>
      </p:sp>
    </p:spTree>
    <p:extLst>
      <p:ext uri="{BB962C8B-B14F-4D97-AF65-F5344CB8AC3E}">
        <p14:creationId xmlns:p14="http://schemas.microsoft.com/office/powerpoint/2010/main" val="1266449077"/>
      </p:ext>
    </p:extLst>
  </p:cSld>
  <p:clrMapOvr>
    <a:masterClrMapping/>
  </p:clrMapOvr>
</p:sld>
</file>

<file path=ppt/theme/theme1.xml><?xml version="1.0" encoding="utf-8"?>
<a:theme xmlns:a="http://schemas.openxmlformats.org/drawingml/2006/main" name="Office-tema">
  <a:themeElements>
    <a:clrScheme name="MYH 2019">
      <a:dk1>
        <a:srgbClr val="000000"/>
      </a:dk1>
      <a:lt1>
        <a:srgbClr val="F4F1EB"/>
      </a:lt1>
      <a:dk2>
        <a:srgbClr val="1F497D"/>
      </a:dk2>
      <a:lt2>
        <a:srgbClr val="F2F2F2"/>
      </a:lt2>
      <a:accent1>
        <a:srgbClr val="4C638D"/>
      </a:accent1>
      <a:accent2>
        <a:srgbClr val="A3C5F2"/>
      </a:accent2>
      <a:accent3>
        <a:srgbClr val="233348"/>
      </a:accent3>
      <a:accent4>
        <a:srgbClr val="F4F1EB"/>
      </a:accent4>
      <a:accent5>
        <a:srgbClr val="F0DE96"/>
      </a:accent5>
      <a:accent6>
        <a:srgbClr val="F8EE5C"/>
      </a:accent6>
      <a:hlink>
        <a:srgbClr val="386DBD"/>
      </a:hlink>
      <a:folHlink>
        <a:srgbClr val="7D566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9EA602-915D-4ACB-855A-3D3F80EFB468}" vid="{87614711-8E89-4430-9035-814C9F9DCB9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YH 2019">
    <a:dk1>
      <a:srgbClr val="000000"/>
    </a:dk1>
    <a:lt1>
      <a:srgbClr val="F4F1EB"/>
    </a:lt1>
    <a:dk2>
      <a:srgbClr val="1F497D"/>
    </a:dk2>
    <a:lt2>
      <a:srgbClr val="F2F2F2"/>
    </a:lt2>
    <a:accent1>
      <a:srgbClr val="4C638D"/>
    </a:accent1>
    <a:accent2>
      <a:srgbClr val="A3C5F2"/>
    </a:accent2>
    <a:accent3>
      <a:srgbClr val="233348"/>
    </a:accent3>
    <a:accent4>
      <a:srgbClr val="F4F1EB"/>
    </a:accent4>
    <a:accent5>
      <a:srgbClr val="F0DE96"/>
    </a:accent5>
    <a:accent6>
      <a:srgbClr val="F8EE5C"/>
    </a:accent6>
    <a:hlink>
      <a:srgbClr val="386DBD"/>
    </a:hlink>
    <a:folHlink>
      <a:srgbClr val="7D5660"/>
    </a:folHlink>
  </a:clrScheme>
</a:themeOverride>
</file>

<file path=ppt/theme/themeOverride2.xml><?xml version="1.0" encoding="utf-8"?>
<a:themeOverride xmlns:a="http://schemas.openxmlformats.org/drawingml/2006/main">
  <a:clrScheme name="MYH 2019">
    <a:dk1>
      <a:srgbClr val="000000"/>
    </a:dk1>
    <a:lt1>
      <a:srgbClr val="F4F1EB"/>
    </a:lt1>
    <a:dk2>
      <a:srgbClr val="1F497D"/>
    </a:dk2>
    <a:lt2>
      <a:srgbClr val="F2F2F2"/>
    </a:lt2>
    <a:accent1>
      <a:srgbClr val="4C638D"/>
    </a:accent1>
    <a:accent2>
      <a:srgbClr val="A3C5F2"/>
    </a:accent2>
    <a:accent3>
      <a:srgbClr val="233348"/>
    </a:accent3>
    <a:accent4>
      <a:srgbClr val="F4F1EB"/>
    </a:accent4>
    <a:accent5>
      <a:srgbClr val="F0DE96"/>
    </a:accent5>
    <a:accent6>
      <a:srgbClr val="F8EE5C"/>
    </a:accent6>
    <a:hlink>
      <a:srgbClr val="386DBD"/>
    </a:hlink>
    <a:folHlink>
      <a:srgbClr val="7D566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20F7CA6EFF0E14F96216F4AA5D15E6A" ma:contentTypeVersion="6" ma:contentTypeDescription="Skapa ett nytt dokument." ma:contentTypeScope="" ma:versionID="2129fd1e35ffd3ca625f6f32f34fbef1">
  <xsd:schema xmlns:xsd="http://www.w3.org/2001/XMLSchema" xmlns:xs="http://www.w3.org/2001/XMLSchema" xmlns:p="http://schemas.microsoft.com/office/2006/metadata/properties" xmlns:ns2="3b92eddb-c2f3-419f-af13-a5aa74356176" xmlns:ns3="31f08ab8-a8f1-484e-aeab-b6f0af8e93da" targetNamespace="http://schemas.microsoft.com/office/2006/metadata/properties" ma:root="true" ma:fieldsID="006dbf45b0d442683d77b26a6cb2e197" ns2:_="" ns3:_="">
    <xsd:import namespace="3b92eddb-c2f3-419f-af13-a5aa74356176"/>
    <xsd:import namespace="31f08ab8-a8f1-484e-aeab-b6f0af8e93d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92eddb-c2f3-419f-af13-a5aa743561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f08ab8-a8f1-484e-aeab-b6f0af8e93da"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76EA89-394E-4C93-81CE-C038A8DD9869}">
  <ds:schemaRefs>
    <ds:schemaRef ds:uri="http://schemas.microsoft.com/sharepoint/v3/contenttype/forms"/>
  </ds:schemaRefs>
</ds:datastoreItem>
</file>

<file path=customXml/itemProps2.xml><?xml version="1.0" encoding="utf-8"?>
<ds:datastoreItem xmlns:ds="http://schemas.openxmlformats.org/officeDocument/2006/customXml" ds:itemID="{996CE9CE-016E-4E3A-AA27-6093251649BD}">
  <ds:schemaRefs>
    <ds:schemaRef ds:uri="http://schemas.microsoft.com/office/2006/documentManagement/types"/>
    <ds:schemaRef ds:uri="http://www.w3.org/XML/1998/namespace"/>
    <ds:schemaRef ds:uri="http://purl.org/dc/elements/1.1/"/>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9eab9145-6c50-43f6-819b-5cb92d38ad23"/>
  </ds:schemaRefs>
</ds:datastoreItem>
</file>

<file path=customXml/itemProps3.xml><?xml version="1.0" encoding="utf-8"?>
<ds:datastoreItem xmlns:ds="http://schemas.openxmlformats.org/officeDocument/2006/customXml" ds:itemID="{E79659A6-5224-4008-91AB-76DCA731C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92eddb-c2f3-419f-af13-a5aa74356176"/>
    <ds:schemaRef ds:uri="31f08ab8-a8f1-484e-aeab-b6f0af8e9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85</TotalTime>
  <Words>985</Words>
  <Application>Microsoft Office PowerPoint</Application>
  <PresentationFormat>Bredbild</PresentationFormat>
  <Paragraphs>96</Paragraphs>
  <Slides>22</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22</vt:i4>
      </vt:variant>
    </vt:vector>
  </HeadingPairs>
  <TitlesOfParts>
    <vt:vector size="26" baseType="lpstr">
      <vt:lpstr>Arial</vt:lpstr>
      <vt:lpstr>Calibri</vt:lpstr>
      <vt:lpstr>Cambria</vt:lpstr>
      <vt:lpstr>Office-tema</vt:lpstr>
      <vt:lpstr>PowerPoint-presentation</vt:lpstr>
      <vt:lpstr>Vad är tillgänglig utbildning?</vt:lpstr>
      <vt:lpstr>Tillgänglighetsmodell från SPSM</vt:lpstr>
      <vt:lpstr>Kan vi använda SPSM tillgänglighetsmodell? </vt:lpstr>
      <vt:lpstr>Rättigheter i lärandet</vt:lpstr>
      <vt:lpstr>Tre olika lärmiljöer</vt:lpstr>
      <vt:lpstr>PowerPoint-presentation</vt:lpstr>
      <vt:lpstr>Hur kan vi förstå tillgänglighet? Bild 1</vt:lpstr>
      <vt:lpstr>PowerPoint-presentation</vt:lpstr>
      <vt:lpstr>Bild 2</vt:lpstr>
      <vt:lpstr>PowerPoint-presentation</vt:lpstr>
      <vt:lpstr>Bild 3</vt:lpstr>
      <vt:lpstr>PowerPoint-presentation</vt:lpstr>
      <vt:lpstr>Reflektion kring bilderna - när svårigheten uppstår i mötet med miljön</vt:lpstr>
      <vt:lpstr>PowerPoint-presentation</vt:lpstr>
      <vt:lpstr>Om fyrfältaren</vt:lpstr>
      <vt:lpstr>fortsättning</vt:lpstr>
      <vt:lpstr>Fyrfältare för kartläggning</vt:lpstr>
      <vt:lpstr>Fyrfältare för insatser</vt:lpstr>
      <vt:lpstr>Fyrfältare för insatser</vt:lpstr>
      <vt:lpstr>Fyrfältare för kartläggning</vt:lpstr>
      <vt:lpstr>Mer information på SPSM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Carina Bolmefalk</dc:creator>
  <cp:lastModifiedBy>Linda Claesson</cp:lastModifiedBy>
  <cp:revision>2</cp:revision>
  <dcterms:created xsi:type="dcterms:W3CDTF">2024-12-09T11:24:05Z</dcterms:created>
  <dcterms:modified xsi:type="dcterms:W3CDTF">2024-12-16T10:53:54Z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0x010100920F7CA6EFF0E14F96216F4AA5D15E6A</vt:lpwstr>
  </property>
</Properties>
</file>