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2.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 id="2147483700" r:id="rId5"/>
    <p:sldMasterId id="2147483738" r:id="rId6"/>
  </p:sldMasterIdLst>
  <p:notesMasterIdLst>
    <p:notesMasterId r:id="rId18"/>
  </p:notesMasterIdLst>
  <p:handoutMasterIdLst>
    <p:handoutMasterId r:id="rId19"/>
  </p:handoutMasterIdLst>
  <p:sldIdLst>
    <p:sldId id="258" r:id="rId7"/>
    <p:sldId id="4101" r:id="rId8"/>
    <p:sldId id="4128" r:id="rId9"/>
    <p:sldId id="4139" r:id="rId10"/>
    <p:sldId id="4140" r:id="rId11"/>
    <p:sldId id="4083" r:id="rId12"/>
    <p:sldId id="4104" r:id="rId13"/>
    <p:sldId id="4098" r:id="rId14"/>
    <p:sldId id="4105" r:id="rId15"/>
    <p:sldId id="4123" r:id="rId16"/>
    <p:sldId id="4119" r:id="rId17"/>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628944-BFD8-C4D4-E8A8-FFF6D5ED91A3}" name="Helene Jotoft Laureshyna" initials="HJ" userId="S::helene.jotoft@myh.se::46cb0ef9-e2c5-4a94-af5f-412b5dd73e2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EB"/>
    <a:srgbClr val="4C638D"/>
    <a:srgbClr val="17375E"/>
    <a:srgbClr val="10253F"/>
    <a:srgbClr val="23334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8" autoAdjust="0"/>
    <p:restoredTop sz="54416" autoAdjust="0"/>
  </p:normalViewPr>
  <p:slideViewPr>
    <p:cSldViewPr snapToGrid="0">
      <p:cViewPr varScale="1">
        <p:scale>
          <a:sx n="60" d="100"/>
          <a:sy n="60" d="100"/>
        </p:scale>
        <p:origin x="1788" y="66"/>
      </p:cViewPr>
      <p:guideLst>
        <p:guide orient="horz" pos="2183"/>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632" y="14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åkan Düring" userId="8af6a41a-f3ac-47c7-93d0-e53342cae7d4" providerId="ADAL" clId="{E0DD2F55-57AB-4917-B0A4-3C1CD801B885}"/>
    <pc:docChg chg="modSld">
      <pc:chgData name="Håkan Düring" userId="8af6a41a-f3ac-47c7-93d0-e53342cae7d4" providerId="ADAL" clId="{E0DD2F55-57AB-4917-B0A4-3C1CD801B885}" dt="2024-03-07T10:58:20.854" v="421" actId="962"/>
      <pc:docMkLst>
        <pc:docMk/>
      </pc:docMkLst>
      <pc:sldChg chg="modSp mod">
        <pc:chgData name="Håkan Düring" userId="8af6a41a-f3ac-47c7-93d0-e53342cae7d4" providerId="ADAL" clId="{E0DD2F55-57AB-4917-B0A4-3C1CD801B885}" dt="2024-03-07T10:58:20.854" v="421" actId="962"/>
        <pc:sldMkLst>
          <pc:docMk/>
          <pc:sldMk cId="3349077345" sldId="4104"/>
        </pc:sldMkLst>
        <pc:picChg chg="mod">
          <ac:chgData name="Håkan Düring" userId="8af6a41a-f3ac-47c7-93d0-e53342cae7d4" providerId="ADAL" clId="{E0DD2F55-57AB-4917-B0A4-3C1CD801B885}" dt="2024-03-07T10:58:20.854" v="421" actId="962"/>
          <ac:picMkLst>
            <pc:docMk/>
            <pc:sldMk cId="3349077345" sldId="4104"/>
            <ac:picMk id="6" creationId="{0CCB97AF-FA04-F509-DC67-C83C2588ADD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CA0106-4ED7-48C2-8F36-90B8F7F24A82}" type="doc">
      <dgm:prSet loTypeId="urn:microsoft.com/office/officeart/2005/8/layout/chevron1" loCatId="process" qsTypeId="urn:microsoft.com/office/officeart/2005/8/quickstyle/simple1" qsCatId="simple" csTypeId="urn:microsoft.com/office/officeart/2005/8/colors/accent1_2" csCatId="accent1" phldr="1"/>
      <dgm:spPr/>
    </dgm:pt>
    <dgm:pt modelId="{06722461-2046-4846-8FEE-DCA3496EFE22}">
      <dgm:prSet phldrT="[Text]" custT="1"/>
      <dgm:spPr>
        <a:solidFill>
          <a:srgbClr val="4A8DE5"/>
        </a:solidFill>
        <a:ln>
          <a:noFill/>
        </a:ln>
        <a:effectLst>
          <a:outerShdw blurRad="50800" dist="38100" dir="2700000" algn="tl" rotWithShape="0">
            <a:prstClr val="black">
              <a:alpha val="40000"/>
            </a:prstClr>
          </a:outerShdw>
        </a:effectLst>
      </dgm:spPr>
      <dgm:t>
        <a:bodyPr/>
        <a:lstStyle/>
        <a:p>
          <a:r>
            <a:rPr lang="sv-SE" sz="1800" dirty="0">
              <a:latin typeface="Arial" panose="020B0604020202020204" pitchFamily="34" charset="0"/>
              <a:cs typeface="Arial" panose="020B0604020202020204" pitchFamily="34" charset="0"/>
            </a:rPr>
            <a:t>Problem/</a:t>
          </a:r>
          <a:br>
            <a:rPr lang="sv-SE" sz="1800" dirty="0">
              <a:latin typeface="Arial" panose="020B0604020202020204" pitchFamily="34" charset="0"/>
              <a:cs typeface="Arial" panose="020B0604020202020204" pitchFamily="34" charset="0"/>
            </a:rPr>
          </a:br>
          <a:r>
            <a:rPr lang="sv-SE" sz="1800" dirty="0">
              <a:latin typeface="Arial" panose="020B0604020202020204" pitchFamily="34" charset="0"/>
              <a:cs typeface="Arial" panose="020B0604020202020204" pitchFamily="34" charset="0"/>
            </a:rPr>
            <a:t>utmaning</a:t>
          </a:r>
        </a:p>
      </dgm:t>
    </dgm:pt>
    <dgm:pt modelId="{94A6333E-F710-4B5D-B673-39C521B4A8D8}" type="parTrans" cxnId="{673683BB-5B81-4CED-980C-FD0DB245D678}">
      <dgm:prSet/>
      <dgm:spPr/>
      <dgm:t>
        <a:bodyPr/>
        <a:lstStyle/>
        <a:p>
          <a:endParaRPr lang="sv-SE"/>
        </a:p>
      </dgm:t>
    </dgm:pt>
    <dgm:pt modelId="{8E4184B9-5C59-44DA-B185-7C01C93392E2}" type="sibTrans" cxnId="{673683BB-5B81-4CED-980C-FD0DB245D678}">
      <dgm:prSet/>
      <dgm:spPr/>
      <dgm:t>
        <a:bodyPr/>
        <a:lstStyle/>
        <a:p>
          <a:endParaRPr lang="sv-SE"/>
        </a:p>
      </dgm:t>
    </dgm:pt>
    <dgm:pt modelId="{60A222F1-A72C-486E-A0D1-9B6BF50C422F}">
      <dgm:prSet phldrT="[Text]" custT="1"/>
      <dgm:spPr>
        <a:solidFill>
          <a:srgbClr val="4A8DE5"/>
        </a:solidFill>
        <a:ln>
          <a:noFill/>
        </a:ln>
        <a:effectLst>
          <a:outerShdw blurRad="50800" dist="38100" dir="2700000" algn="tl" rotWithShape="0">
            <a:prstClr val="black">
              <a:alpha val="40000"/>
            </a:prstClr>
          </a:outerShdw>
        </a:effectLst>
      </dgm:spPr>
      <dgm:t>
        <a:bodyPr/>
        <a:lstStyle/>
        <a:p>
          <a:r>
            <a:rPr lang="sv-SE" sz="1800" dirty="0">
              <a:latin typeface="Arial" panose="020B0604020202020204" pitchFamily="34" charset="0"/>
              <a:cs typeface="Arial" panose="020B0604020202020204" pitchFamily="34" charset="0"/>
            </a:rPr>
            <a:t>Kartlägg och analysera</a:t>
          </a:r>
        </a:p>
      </dgm:t>
    </dgm:pt>
    <dgm:pt modelId="{8E775373-768A-44D7-8980-54BA29DF6A8A}" type="parTrans" cxnId="{25EB5EFB-5D81-4960-8D38-EF96B24648FA}">
      <dgm:prSet/>
      <dgm:spPr/>
      <dgm:t>
        <a:bodyPr/>
        <a:lstStyle/>
        <a:p>
          <a:endParaRPr lang="sv-SE"/>
        </a:p>
      </dgm:t>
    </dgm:pt>
    <dgm:pt modelId="{B6BE2D62-D62D-43B7-ADAD-E8512214673D}" type="sibTrans" cxnId="{25EB5EFB-5D81-4960-8D38-EF96B24648FA}">
      <dgm:prSet/>
      <dgm:spPr/>
      <dgm:t>
        <a:bodyPr/>
        <a:lstStyle/>
        <a:p>
          <a:endParaRPr lang="sv-SE"/>
        </a:p>
      </dgm:t>
    </dgm:pt>
    <dgm:pt modelId="{8AC591FB-7894-4C49-A42D-E69137106A5D}">
      <dgm:prSet phldrT="[Text]" custT="1"/>
      <dgm:spPr>
        <a:solidFill>
          <a:srgbClr val="4A8DE5"/>
        </a:solidFill>
        <a:ln>
          <a:noFill/>
        </a:ln>
        <a:effectLst>
          <a:outerShdw blurRad="50800" dist="38100" dir="2700000" algn="tl" rotWithShape="0">
            <a:prstClr val="black">
              <a:alpha val="40000"/>
            </a:prstClr>
          </a:outerShdw>
        </a:effectLst>
      </dgm:spPr>
      <dgm:t>
        <a:bodyPr/>
        <a:lstStyle/>
        <a:p>
          <a:r>
            <a:rPr lang="sv-SE" sz="1800">
              <a:latin typeface="Arial" panose="020B0604020202020204" pitchFamily="34" charset="0"/>
              <a:cs typeface="Arial" panose="020B0604020202020204" pitchFamily="34" charset="0"/>
            </a:rPr>
            <a:t>Genomför lösning</a:t>
          </a:r>
        </a:p>
      </dgm:t>
    </dgm:pt>
    <dgm:pt modelId="{FF428CA7-2BE5-4459-A89B-CBB657455A05}" type="parTrans" cxnId="{989D7FE5-33AD-41F8-AD86-8F636A3EC6BB}">
      <dgm:prSet/>
      <dgm:spPr/>
      <dgm:t>
        <a:bodyPr/>
        <a:lstStyle/>
        <a:p>
          <a:endParaRPr lang="sv-SE"/>
        </a:p>
      </dgm:t>
    </dgm:pt>
    <dgm:pt modelId="{3102E4E8-8201-498E-83FE-4B609DC7DADE}" type="sibTrans" cxnId="{989D7FE5-33AD-41F8-AD86-8F636A3EC6BB}">
      <dgm:prSet/>
      <dgm:spPr/>
      <dgm:t>
        <a:bodyPr/>
        <a:lstStyle/>
        <a:p>
          <a:endParaRPr lang="sv-SE"/>
        </a:p>
      </dgm:t>
    </dgm:pt>
    <dgm:pt modelId="{C74DBEF3-DE5B-49A3-BE19-36AC97AF73EC}">
      <dgm:prSet phldrT="[Text]" custT="1"/>
      <dgm:spPr>
        <a:solidFill>
          <a:srgbClr val="4A8DE5"/>
        </a:solidFill>
        <a:ln>
          <a:noFill/>
        </a:ln>
        <a:effectLst>
          <a:outerShdw blurRad="50800" dist="38100" dir="2700000" algn="tl" rotWithShape="0">
            <a:prstClr val="black">
              <a:alpha val="40000"/>
            </a:prstClr>
          </a:outerShdw>
        </a:effectLst>
      </dgm:spPr>
      <dgm:t>
        <a:bodyPr/>
        <a:lstStyle/>
        <a:p>
          <a:r>
            <a:rPr lang="sv-SE" sz="1800">
              <a:latin typeface="Arial" panose="020B0604020202020204" pitchFamily="34" charset="0"/>
              <a:cs typeface="Arial" panose="020B0604020202020204" pitchFamily="34" charset="0"/>
            </a:rPr>
            <a:t>Effekt</a:t>
          </a:r>
        </a:p>
      </dgm:t>
    </dgm:pt>
    <dgm:pt modelId="{C6F6FA7A-6068-4A2A-A60C-F44ABF250F34}" type="parTrans" cxnId="{5EBC9F3E-43EE-477D-9364-E4875A6F85BD}">
      <dgm:prSet/>
      <dgm:spPr/>
      <dgm:t>
        <a:bodyPr/>
        <a:lstStyle/>
        <a:p>
          <a:endParaRPr lang="sv-SE"/>
        </a:p>
      </dgm:t>
    </dgm:pt>
    <dgm:pt modelId="{4096520B-1EFB-453B-A9EA-38E0C66C418E}" type="sibTrans" cxnId="{5EBC9F3E-43EE-477D-9364-E4875A6F85BD}">
      <dgm:prSet/>
      <dgm:spPr/>
      <dgm:t>
        <a:bodyPr/>
        <a:lstStyle/>
        <a:p>
          <a:endParaRPr lang="sv-SE"/>
        </a:p>
      </dgm:t>
    </dgm:pt>
    <dgm:pt modelId="{B6763A92-15E6-4F7B-94A6-8895D2698806}">
      <dgm:prSet phldrT="[Text]" custT="1"/>
      <dgm:spPr>
        <a:solidFill>
          <a:srgbClr val="4A8DE5"/>
        </a:solidFill>
        <a:ln>
          <a:noFill/>
        </a:ln>
        <a:effectLst>
          <a:outerShdw blurRad="50800" dist="38100" dir="2700000" algn="tl" rotWithShape="0">
            <a:prstClr val="black">
              <a:alpha val="40000"/>
            </a:prstClr>
          </a:outerShdw>
        </a:effectLst>
      </dgm:spPr>
      <dgm:t>
        <a:bodyPr/>
        <a:lstStyle/>
        <a:p>
          <a:r>
            <a:rPr lang="sv-SE" sz="1800" dirty="0">
              <a:latin typeface="Arial" panose="020B0604020202020204" pitchFamily="34" charset="0"/>
              <a:cs typeface="Arial" panose="020B0604020202020204" pitchFamily="34" charset="0"/>
            </a:rPr>
            <a:t>Resultat</a:t>
          </a:r>
        </a:p>
      </dgm:t>
    </dgm:pt>
    <dgm:pt modelId="{033FFF9C-7709-4385-9F89-FD3A26ED0D1E}" type="parTrans" cxnId="{36EEA432-A55E-4141-B19F-250B42A3275B}">
      <dgm:prSet/>
      <dgm:spPr/>
      <dgm:t>
        <a:bodyPr/>
        <a:lstStyle/>
        <a:p>
          <a:endParaRPr lang="sv-SE"/>
        </a:p>
      </dgm:t>
    </dgm:pt>
    <dgm:pt modelId="{9D228523-54D8-40FE-9069-E5912D41BDDF}" type="sibTrans" cxnId="{36EEA432-A55E-4141-B19F-250B42A3275B}">
      <dgm:prSet/>
      <dgm:spPr/>
      <dgm:t>
        <a:bodyPr/>
        <a:lstStyle/>
        <a:p>
          <a:endParaRPr lang="sv-SE"/>
        </a:p>
      </dgm:t>
    </dgm:pt>
    <dgm:pt modelId="{5BB31363-4FB9-4DBF-8533-261EF953E447}">
      <dgm:prSet phldrT="[Text]" custT="1"/>
      <dgm:spPr>
        <a:solidFill>
          <a:srgbClr val="4A8DE5"/>
        </a:solidFill>
        <a:ln>
          <a:noFill/>
        </a:ln>
        <a:effectLst>
          <a:outerShdw blurRad="50800" dist="38100" dir="2700000" algn="tl" rotWithShape="0">
            <a:prstClr val="black">
              <a:alpha val="40000"/>
            </a:prstClr>
          </a:outerShdw>
        </a:effectLst>
      </dgm:spPr>
      <dgm:t>
        <a:bodyPr/>
        <a:lstStyle/>
        <a:p>
          <a:r>
            <a:rPr lang="sv-SE" sz="1800">
              <a:latin typeface="Arial" panose="020B0604020202020204" pitchFamily="34" charset="0"/>
              <a:cs typeface="Arial" panose="020B0604020202020204" pitchFamily="34" charset="0"/>
            </a:rPr>
            <a:t>Identifiera lösning på problem</a:t>
          </a:r>
        </a:p>
      </dgm:t>
    </dgm:pt>
    <dgm:pt modelId="{0DC453F2-EBF7-4E03-BD51-8E6E03A4D686}" type="parTrans" cxnId="{85D4071C-02AB-4DA2-A2BE-82A093A87094}">
      <dgm:prSet/>
      <dgm:spPr/>
      <dgm:t>
        <a:bodyPr/>
        <a:lstStyle/>
        <a:p>
          <a:endParaRPr lang="sv-SE"/>
        </a:p>
      </dgm:t>
    </dgm:pt>
    <dgm:pt modelId="{E57626CC-F2A2-48DB-964B-1937D1FD1A91}" type="sibTrans" cxnId="{85D4071C-02AB-4DA2-A2BE-82A093A87094}">
      <dgm:prSet/>
      <dgm:spPr/>
      <dgm:t>
        <a:bodyPr/>
        <a:lstStyle/>
        <a:p>
          <a:endParaRPr lang="sv-SE"/>
        </a:p>
      </dgm:t>
    </dgm:pt>
    <dgm:pt modelId="{B7E7BB2F-D1EF-409B-B00C-0D2551040598}" type="pres">
      <dgm:prSet presAssocID="{F5CA0106-4ED7-48C2-8F36-90B8F7F24A82}" presName="Name0" presStyleCnt="0">
        <dgm:presLayoutVars>
          <dgm:dir/>
          <dgm:animLvl val="lvl"/>
          <dgm:resizeHandles val="exact"/>
        </dgm:presLayoutVars>
      </dgm:prSet>
      <dgm:spPr/>
    </dgm:pt>
    <dgm:pt modelId="{94154479-2B5D-4E97-9A02-A6F076BE32EB}" type="pres">
      <dgm:prSet presAssocID="{06722461-2046-4846-8FEE-DCA3496EFE22}" presName="parTxOnly" presStyleLbl="node1" presStyleIdx="0" presStyleCnt="6" custScaleX="95048" custScaleY="99130" custLinFactNeighborX="10020" custLinFactNeighborY="1081">
        <dgm:presLayoutVars>
          <dgm:chMax val="0"/>
          <dgm:chPref val="0"/>
          <dgm:bulletEnabled val="1"/>
        </dgm:presLayoutVars>
      </dgm:prSet>
      <dgm:spPr/>
    </dgm:pt>
    <dgm:pt modelId="{C859ED10-12F8-4FD4-8419-397B92BC3392}" type="pres">
      <dgm:prSet presAssocID="{8E4184B9-5C59-44DA-B185-7C01C93392E2}" presName="parTxOnlySpace" presStyleCnt="0"/>
      <dgm:spPr/>
    </dgm:pt>
    <dgm:pt modelId="{24ABB958-4AFE-4977-AEE1-AAF66BD7642D}" type="pres">
      <dgm:prSet presAssocID="{60A222F1-A72C-486E-A0D1-9B6BF50C422F}" presName="parTxOnly" presStyleLbl="node1" presStyleIdx="1" presStyleCnt="6">
        <dgm:presLayoutVars>
          <dgm:chMax val="0"/>
          <dgm:chPref val="0"/>
          <dgm:bulletEnabled val="1"/>
        </dgm:presLayoutVars>
      </dgm:prSet>
      <dgm:spPr/>
    </dgm:pt>
    <dgm:pt modelId="{995BFBC3-11DC-4591-918E-347FAC661F5E}" type="pres">
      <dgm:prSet presAssocID="{B6BE2D62-D62D-43B7-ADAD-E8512214673D}" presName="parTxOnlySpace" presStyleCnt="0"/>
      <dgm:spPr/>
    </dgm:pt>
    <dgm:pt modelId="{82CBE6AF-0E39-46D2-B564-7DF5995BD637}" type="pres">
      <dgm:prSet presAssocID="{5BB31363-4FB9-4DBF-8533-261EF953E447}" presName="parTxOnly" presStyleLbl="node1" presStyleIdx="2" presStyleCnt="6">
        <dgm:presLayoutVars>
          <dgm:chMax val="0"/>
          <dgm:chPref val="0"/>
          <dgm:bulletEnabled val="1"/>
        </dgm:presLayoutVars>
      </dgm:prSet>
      <dgm:spPr/>
    </dgm:pt>
    <dgm:pt modelId="{03C85D79-3AFE-483E-9126-435ABE1DF5E4}" type="pres">
      <dgm:prSet presAssocID="{E57626CC-F2A2-48DB-964B-1937D1FD1A91}" presName="parTxOnlySpace" presStyleCnt="0"/>
      <dgm:spPr/>
    </dgm:pt>
    <dgm:pt modelId="{0479CFD6-46D3-4540-B953-E15A1FF36654}" type="pres">
      <dgm:prSet presAssocID="{8AC591FB-7894-4C49-A42D-E69137106A5D}" presName="parTxOnly" presStyleLbl="node1" presStyleIdx="3" presStyleCnt="6">
        <dgm:presLayoutVars>
          <dgm:chMax val="0"/>
          <dgm:chPref val="0"/>
          <dgm:bulletEnabled val="1"/>
        </dgm:presLayoutVars>
      </dgm:prSet>
      <dgm:spPr/>
    </dgm:pt>
    <dgm:pt modelId="{D17DBEE6-E5D8-4517-B522-92066022194D}" type="pres">
      <dgm:prSet presAssocID="{3102E4E8-8201-498E-83FE-4B609DC7DADE}" presName="parTxOnlySpace" presStyleCnt="0"/>
      <dgm:spPr/>
    </dgm:pt>
    <dgm:pt modelId="{3FC08C78-B8CB-485C-8227-65807DD28F7D}" type="pres">
      <dgm:prSet presAssocID="{B6763A92-15E6-4F7B-94A6-8895D2698806}" presName="parTxOnly" presStyleLbl="node1" presStyleIdx="4" presStyleCnt="6">
        <dgm:presLayoutVars>
          <dgm:chMax val="0"/>
          <dgm:chPref val="0"/>
          <dgm:bulletEnabled val="1"/>
        </dgm:presLayoutVars>
      </dgm:prSet>
      <dgm:spPr/>
    </dgm:pt>
    <dgm:pt modelId="{95413373-707A-433E-B5E6-2E75A75558D1}" type="pres">
      <dgm:prSet presAssocID="{9D228523-54D8-40FE-9069-E5912D41BDDF}" presName="parTxOnlySpace" presStyleCnt="0"/>
      <dgm:spPr/>
    </dgm:pt>
    <dgm:pt modelId="{A48B1DF9-0B76-4FFA-9B84-2E3F6F8FBBC0}" type="pres">
      <dgm:prSet presAssocID="{C74DBEF3-DE5B-49A3-BE19-36AC97AF73EC}" presName="parTxOnly" presStyleLbl="node1" presStyleIdx="5" presStyleCnt="6">
        <dgm:presLayoutVars>
          <dgm:chMax val="0"/>
          <dgm:chPref val="0"/>
          <dgm:bulletEnabled val="1"/>
        </dgm:presLayoutVars>
      </dgm:prSet>
      <dgm:spPr/>
    </dgm:pt>
  </dgm:ptLst>
  <dgm:cxnLst>
    <dgm:cxn modelId="{85D4071C-02AB-4DA2-A2BE-82A093A87094}" srcId="{F5CA0106-4ED7-48C2-8F36-90B8F7F24A82}" destId="{5BB31363-4FB9-4DBF-8533-261EF953E447}" srcOrd="2" destOrd="0" parTransId="{0DC453F2-EBF7-4E03-BD51-8E6E03A4D686}" sibTransId="{E57626CC-F2A2-48DB-964B-1937D1FD1A91}"/>
    <dgm:cxn modelId="{36EEA432-A55E-4141-B19F-250B42A3275B}" srcId="{F5CA0106-4ED7-48C2-8F36-90B8F7F24A82}" destId="{B6763A92-15E6-4F7B-94A6-8895D2698806}" srcOrd="4" destOrd="0" parTransId="{033FFF9C-7709-4385-9F89-FD3A26ED0D1E}" sibTransId="{9D228523-54D8-40FE-9069-E5912D41BDDF}"/>
    <dgm:cxn modelId="{F0B0A539-1A49-458D-83F9-080D82220412}" type="presOf" srcId="{5BB31363-4FB9-4DBF-8533-261EF953E447}" destId="{82CBE6AF-0E39-46D2-B564-7DF5995BD637}" srcOrd="0" destOrd="0" presId="urn:microsoft.com/office/officeart/2005/8/layout/chevron1"/>
    <dgm:cxn modelId="{5EBC9F3E-43EE-477D-9364-E4875A6F85BD}" srcId="{F5CA0106-4ED7-48C2-8F36-90B8F7F24A82}" destId="{C74DBEF3-DE5B-49A3-BE19-36AC97AF73EC}" srcOrd="5" destOrd="0" parTransId="{C6F6FA7A-6068-4A2A-A60C-F44ABF250F34}" sibTransId="{4096520B-1EFB-453B-A9EA-38E0C66C418E}"/>
    <dgm:cxn modelId="{90444668-2594-46F7-8AEE-CEE420D43657}" type="presOf" srcId="{06722461-2046-4846-8FEE-DCA3496EFE22}" destId="{94154479-2B5D-4E97-9A02-A6F076BE32EB}" srcOrd="0" destOrd="0" presId="urn:microsoft.com/office/officeart/2005/8/layout/chevron1"/>
    <dgm:cxn modelId="{3C1E2987-1F66-403C-BB12-568414BC8B4C}" type="presOf" srcId="{8AC591FB-7894-4C49-A42D-E69137106A5D}" destId="{0479CFD6-46D3-4540-B953-E15A1FF36654}" srcOrd="0" destOrd="0" presId="urn:microsoft.com/office/officeart/2005/8/layout/chevron1"/>
    <dgm:cxn modelId="{442C1CAD-BBDF-4EFD-8CC3-933BEF024211}" type="presOf" srcId="{60A222F1-A72C-486E-A0D1-9B6BF50C422F}" destId="{24ABB958-4AFE-4977-AEE1-AAF66BD7642D}" srcOrd="0" destOrd="0" presId="urn:microsoft.com/office/officeart/2005/8/layout/chevron1"/>
    <dgm:cxn modelId="{673683BB-5B81-4CED-980C-FD0DB245D678}" srcId="{F5CA0106-4ED7-48C2-8F36-90B8F7F24A82}" destId="{06722461-2046-4846-8FEE-DCA3496EFE22}" srcOrd="0" destOrd="0" parTransId="{94A6333E-F710-4B5D-B673-39C521B4A8D8}" sibTransId="{8E4184B9-5C59-44DA-B185-7C01C93392E2}"/>
    <dgm:cxn modelId="{93A20DBF-336A-4260-8139-379895D207B5}" type="presOf" srcId="{F5CA0106-4ED7-48C2-8F36-90B8F7F24A82}" destId="{B7E7BB2F-D1EF-409B-B00C-0D2551040598}" srcOrd="0" destOrd="0" presId="urn:microsoft.com/office/officeart/2005/8/layout/chevron1"/>
    <dgm:cxn modelId="{603D0EC9-F50D-42AE-9E7E-D46E76C9786E}" type="presOf" srcId="{C74DBEF3-DE5B-49A3-BE19-36AC97AF73EC}" destId="{A48B1DF9-0B76-4FFA-9B84-2E3F6F8FBBC0}" srcOrd="0" destOrd="0" presId="urn:microsoft.com/office/officeart/2005/8/layout/chevron1"/>
    <dgm:cxn modelId="{989D7FE5-33AD-41F8-AD86-8F636A3EC6BB}" srcId="{F5CA0106-4ED7-48C2-8F36-90B8F7F24A82}" destId="{8AC591FB-7894-4C49-A42D-E69137106A5D}" srcOrd="3" destOrd="0" parTransId="{FF428CA7-2BE5-4459-A89B-CBB657455A05}" sibTransId="{3102E4E8-8201-498E-83FE-4B609DC7DADE}"/>
    <dgm:cxn modelId="{CC9039F6-41C4-4FFC-A0C4-546ECCE720E0}" type="presOf" srcId="{B6763A92-15E6-4F7B-94A6-8895D2698806}" destId="{3FC08C78-B8CB-485C-8227-65807DD28F7D}" srcOrd="0" destOrd="0" presId="urn:microsoft.com/office/officeart/2005/8/layout/chevron1"/>
    <dgm:cxn modelId="{25EB5EFB-5D81-4960-8D38-EF96B24648FA}" srcId="{F5CA0106-4ED7-48C2-8F36-90B8F7F24A82}" destId="{60A222F1-A72C-486E-A0D1-9B6BF50C422F}" srcOrd="1" destOrd="0" parTransId="{8E775373-768A-44D7-8980-54BA29DF6A8A}" sibTransId="{B6BE2D62-D62D-43B7-ADAD-E8512214673D}"/>
    <dgm:cxn modelId="{584C675E-8FAE-4483-8B5F-58D440C1D952}" type="presParOf" srcId="{B7E7BB2F-D1EF-409B-B00C-0D2551040598}" destId="{94154479-2B5D-4E97-9A02-A6F076BE32EB}" srcOrd="0" destOrd="0" presId="urn:microsoft.com/office/officeart/2005/8/layout/chevron1"/>
    <dgm:cxn modelId="{B30913FA-74AD-40C5-B4C1-FD9A3B78AD5B}" type="presParOf" srcId="{B7E7BB2F-D1EF-409B-B00C-0D2551040598}" destId="{C859ED10-12F8-4FD4-8419-397B92BC3392}" srcOrd="1" destOrd="0" presId="urn:microsoft.com/office/officeart/2005/8/layout/chevron1"/>
    <dgm:cxn modelId="{B45B32EF-D4BE-4402-AC48-784AF1E4175E}" type="presParOf" srcId="{B7E7BB2F-D1EF-409B-B00C-0D2551040598}" destId="{24ABB958-4AFE-4977-AEE1-AAF66BD7642D}" srcOrd="2" destOrd="0" presId="urn:microsoft.com/office/officeart/2005/8/layout/chevron1"/>
    <dgm:cxn modelId="{1975CA49-2817-4B1A-84A7-391223A06C42}" type="presParOf" srcId="{B7E7BB2F-D1EF-409B-B00C-0D2551040598}" destId="{995BFBC3-11DC-4591-918E-347FAC661F5E}" srcOrd="3" destOrd="0" presId="urn:microsoft.com/office/officeart/2005/8/layout/chevron1"/>
    <dgm:cxn modelId="{8EEF3C57-831C-4985-91F3-24448D34651E}" type="presParOf" srcId="{B7E7BB2F-D1EF-409B-B00C-0D2551040598}" destId="{82CBE6AF-0E39-46D2-B564-7DF5995BD637}" srcOrd="4" destOrd="0" presId="urn:microsoft.com/office/officeart/2005/8/layout/chevron1"/>
    <dgm:cxn modelId="{746FD63B-CE87-46AE-8BD7-45A007804DE6}" type="presParOf" srcId="{B7E7BB2F-D1EF-409B-B00C-0D2551040598}" destId="{03C85D79-3AFE-483E-9126-435ABE1DF5E4}" srcOrd="5" destOrd="0" presId="urn:microsoft.com/office/officeart/2005/8/layout/chevron1"/>
    <dgm:cxn modelId="{DC4BF379-57AA-4B81-89F8-D599D1CADC43}" type="presParOf" srcId="{B7E7BB2F-D1EF-409B-B00C-0D2551040598}" destId="{0479CFD6-46D3-4540-B953-E15A1FF36654}" srcOrd="6" destOrd="0" presId="urn:microsoft.com/office/officeart/2005/8/layout/chevron1"/>
    <dgm:cxn modelId="{C2C1D713-7DB8-415E-A1E6-43BE6AD27A27}" type="presParOf" srcId="{B7E7BB2F-D1EF-409B-B00C-0D2551040598}" destId="{D17DBEE6-E5D8-4517-B522-92066022194D}" srcOrd="7" destOrd="0" presId="urn:microsoft.com/office/officeart/2005/8/layout/chevron1"/>
    <dgm:cxn modelId="{727BEFE8-DA1B-444E-AB0C-060A405DB764}" type="presParOf" srcId="{B7E7BB2F-D1EF-409B-B00C-0D2551040598}" destId="{3FC08C78-B8CB-485C-8227-65807DD28F7D}" srcOrd="8" destOrd="0" presId="urn:microsoft.com/office/officeart/2005/8/layout/chevron1"/>
    <dgm:cxn modelId="{3A7FBB3F-488F-4747-A6FC-999A96B023AA}" type="presParOf" srcId="{B7E7BB2F-D1EF-409B-B00C-0D2551040598}" destId="{95413373-707A-433E-B5E6-2E75A75558D1}" srcOrd="9" destOrd="0" presId="urn:microsoft.com/office/officeart/2005/8/layout/chevron1"/>
    <dgm:cxn modelId="{EA157AC2-58FA-4639-9A5D-2F45F41AF9B0}" type="presParOf" srcId="{B7E7BB2F-D1EF-409B-B00C-0D2551040598}" destId="{A48B1DF9-0B76-4FFA-9B84-2E3F6F8FBBC0}" srcOrd="10"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54479-2B5D-4E97-9A02-A6F076BE32EB}">
      <dsp:nvSpPr>
        <dsp:cNvPr id="0" name=""/>
        <dsp:cNvSpPr/>
      </dsp:nvSpPr>
      <dsp:spPr>
        <a:xfrm>
          <a:off x="25268" y="2389693"/>
          <a:ext cx="2033531" cy="848345"/>
        </a:xfrm>
        <a:prstGeom prst="chevron">
          <a:avLst/>
        </a:prstGeom>
        <a:solidFill>
          <a:srgbClr val="4A8DE5"/>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sv-SE" sz="1800" kern="1200" dirty="0">
              <a:latin typeface="Arial" panose="020B0604020202020204" pitchFamily="34" charset="0"/>
              <a:cs typeface="Arial" panose="020B0604020202020204" pitchFamily="34" charset="0"/>
            </a:rPr>
            <a:t>Problem/</a:t>
          </a:r>
          <a:br>
            <a:rPr lang="sv-SE" sz="1800" kern="1200" dirty="0">
              <a:latin typeface="Arial" panose="020B0604020202020204" pitchFamily="34" charset="0"/>
              <a:cs typeface="Arial" panose="020B0604020202020204" pitchFamily="34" charset="0"/>
            </a:rPr>
          </a:br>
          <a:r>
            <a:rPr lang="sv-SE" sz="1800" kern="1200" dirty="0">
              <a:latin typeface="Arial" panose="020B0604020202020204" pitchFamily="34" charset="0"/>
              <a:cs typeface="Arial" panose="020B0604020202020204" pitchFamily="34" charset="0"/>
            </a:rPr>
            <a:t>utmaning</a:t>
          </a:r>
        </a:p>
      </dsp:txBody>
      <dsp:txXfrm>
        <a:off x="449441" y="2389693"/>
        <a:ext cx="1185186" cy="848345"/>
      </dsp:txXfrm>
    </dsp:sp>
    <dsp:sp modelId="{24ABB958-4AFE-4977-AEE1-AAF66BD7642D}">
      <dsp:nvSpPr>
        <dsp:cNvPr id="0" name=""/>
        <dsp:cNvSpPr/>
      </dsp:nvSpPr>
      <dsp:spPr>
        <a:xfrm>
          <a:off x="1823414" y="2376719"/>
          <a:ext cx="2139477" cy="855791"/>
        </a:xfrm>
        <a:prstGeom prst="chevron">
          <a:avLst/>
        </a:prstGeom>
        <a:solidFill>
          <a:srgbClr val="4A8DE5"/>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sv-SE" sz="1800" kern="1200" dirty="0">
              <a:latin typeface="Arial" panose="020B0604020202020204" pitchFamily="34" charset="0"/>
              <a:cs typeface="Arial" panose="020B0604020202020204" pitchFamily="34" charset="0"/>
            </a:rPr>
            <a:t>Kartlägg och analysera</a:t>
          </a:r>
        </a:p>
      </dsp:txBody>
      <dsp:txXfrm>
        <a:off x="2251310" y="2376719"/>
        <a:ext cx="1283686" cy="855791"/>
      </dsp:txXfrm>
    </dsp:sp>
    <dsp:sp modelId="{82CBE6AF-0E39-46D2-B564-7DF5995BD637}">
      <dsp:nvSpPr>
        <dsp:cNvPr id="0" name=""/>
        <dsp:cNvSpPr/>
      </dsp:nvSpPr>
      <dsp:spPr>
        <a:xfrm>
          <a:off x="3748944" y="2376719"/>
          <a:ext cx="2139477" cy="855791"/>
        </a:xfrm>
        <a:prstGeom prst="chevron">
          <a:avLst/>
        </a:prstGeom>
        <a:solidFill>
          <a:srgbClr val="4A8DE5"/>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sv-SE" sz="1800" kern="1200">
              <a:latin typeface="Arial" panose="020B0604020202020204" pitchFamily="34" charset="0"/>
              <a:cs typeface="Arial" panose="020B0604020202020204" pitchFamily="34" charset="0"/>
            </a:rPr>
            <a:t>Identifiera lösning på problem</a:t>
          </a:r>
        </a:p>
      </dsp:txBody>
      <dsp:txXfrm>
        <a:off x="4176840" y="2376719"/>
        <a:ext cx="1283686" cy="855791"/>
      </dsp:txXfrm>
    </dsp:sp>
    <dsp:sp modelId="{0479CFD6-46D3-4540-B953-E15A1FF36654}">
      <dsp:nvSpPr>
        <dsp:cNvPr id="0" name=""/>
        <dsp:cNvSpPr/>
      </dsp:nvSpPr>
      <dsp:spPr>
        <a:xfrm>
          <a:off x="5674474" y="2376719"/>
          <a:ext cx="2139477" cy="855791"/>
        </a:xfrm>
        <a:prstGeom prst="chevron">
          <a:avLst/>
        </a:prstGeom>
        <a:solidFill>
          <a:srgbClr val="4A8DE5"/>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sv-SE" sz="1800" kern="1200">
              <a:latin typeface="Arial" panose="020B0604020202020204" pitchFamily="34" charset="0"/>
              <a:cs typeface="Arial" panose="020B0604020202020204" pitchFamily="34" charset="0"/>
            </a:rPr>
            <a:t>Genomför lösning</a:t>
          </a:r>
        </a:p>
      </dsp:txBody>
      <dsp:txXfrm>
        <a:off x="6102370" y="2376719"/>
        <a:ext cx="1283686" cy="855791"/>
      </dsp:txXfrm>
    </dsp:sp>
    <dsp:sp modelId="{3FC08C78-B8CB-485C-8227-65807DD28F7D}">
      <dsp:nvSpPr>
        <dsp:cNvPr id="0" name=""/>
        <dsp:cNvSpPr/>
      </dsp:nvSpPr>
      <dsp:spPr>
        <a:xfrm>
          <a:off x="7600004" y="2376719"/>
          <a:ext cx="2139477" cy="855791"/>
        </a:xfrm>
        <a:prstGeom prst="chevron">
          <a:avLst/>
        </a:prstGeom>
        <a:solidFill>
          <a:srgbClr val="4A8DE5"/>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sv-SE" sz="1800" kern="1200" dirty="0">
              <a:latin typeface="Arial" panose="020B0604020202020204" pitchFamily="34" charset="0"/>
              <a:cs typeface="Arial" panose="020B0604020202020204" pitchFamily="34" charset="0"/>
            </a:rPr>
            <a:t>Resultat</a:t>
          </a:r>
        </a:p>
      </dsp:txBody>
      <dsp:txXfrm>
        <a:off x="8027900" y="2376719"/>
        <a:ext cx="1283686" cy="855791"/>
      </dsp:txXfrm>
    </dsp:sp>
    <dsp:sp modelId="{A48B1DF9-0B76-4FFA-9B84-2E3F6F8FBBC0}">
      <dsp:nvSpPr>
        <dsp:cNvPr id="0" name=""/>
        <dsp:cNvSpPr/>
      </dsp:nvSpPr>
      <dsp:spPr>
        <a:xfrm>
          <a:off x="9525535" y="2376719"/>
          <a:ext cx="2139477" cy="855791"/>
        </a:xfrm>
        <a:prstGeom prst="chevron">
          <a:avLst/>
        </a:prstGeom>
        <a:solidFill>
          <a:srgbClr val="4A8DE5"/>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sv-SE" sz="1800" kern="1200">
              <a:latin typeface="Arial" panose="020B0604020202020204" pitchFamily="34" charset="0"/>
              <a:cs typeface="Arial" panose="020B0604020202020204" pitchFamily="34" charset="0"/>
            </a:rPr>
            <a:t>Effekt</a:t>
          </a:r>
        </a:p>
      </dsp:txBody>
      <dsp:txXfrm>
        <a:off x="9953431" y="2376719"/>
        <a:ext cx="1283686" cy="8557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77A55A88-FF79-4C94-8470-CFA2F2BBAAFB}"/>
              </a:ext>
            </a:extLst>
          </p:cNvPr>
          <p:cNvSpPr>
            <a:spLocks noGrp="1"/>
          </p:cNvSpPr>
          <p:nvPr>
            <p:ph type="hdr" sz="quarter"/>
          </p:nvPr>
        </p:nvSpPr>
        <p:spPr>
          <a:xfrm>
            <a:off x="1" y="0"/>
            <a:ext cx="3078427" cy="513508"/>
          </a:xfrm>
          <a:prstGeom prst="rect">
            <a:avLst/>
          </a:prstGeom>
        </p:spPr>
        <p:txBody>
          <a:bodyPr vert="horz" lIns="94768" tIns="47384" rIns="94768" bIns="47384" rtlCol="0"/>
          <a:lstStyle>
            <a:lvl1pPr algn="l">
              <a:defRPr sz="1200"/>
            </a:lvl1pPr>
          </a:lstStyle>
          <a:p>
            <a:endParaRPr lang="sv-SE"/>
          </a:p>
        </p:txBody>
      </p:sp>
      <p:sp>
        <p:nvSpPr>
          <p:cNvPr id="3" name="Platshållare för datum 2">
            <a:extLst>
              <a:ext uri="{FF2B5EF4-FFF2-40B4-BE49-F238E27FC236}">
                <a16:creationId xmlns:a16="http://schemas.microsoft.com/office/drawing/2014/main" id="{5B1F07EF-4C04-4A70-8944-46CF9023F882}"/>
              </a:ext>
            </a:extLst>
          </p:cNvPr>
          <p:cNvSpPr>
            <a:spLocks noGrp="1"/>
          </p:cNvSpPr>
          <p:nvPr>
            <p:ph type="dt" sz="quarter" idx="1"/>
          </p:nvPr>
        </p:nvSpPr>
        <p:spPr>
          <a:xfrm>
            <a:off x="4023992" y="0"/>
            <a:ext cx="3078427" cy="513508"/>
          </a:xfrm>
          <a:prstGeom prst="rect">
            <a:avLst/>
          </a:prstGeom>
        </p:spPr>
        <p:txBody>
          <a:bodyPr vert="horz" lIns="94768" tIns="47384" rIns="94768" bIns="47384" rtlCol="0"/>
          <a:lstStyle>
            <a:lvl1pPr algn="r">
              <a:defRPr sz="1200"/>
            </a:lvl1pPr>
          </a:lstStyle>
          <a:p>
            <a:fld id="{EF63E972-A56F-4D03-BC85-6730285FB4E4}" type="datetimeFigureOut">
              <a:rPr lang="sv-SE" smtClean="0"/>
              <a:t>2024-03-07</a:t>
            </a:fld>
            <a:endParaRPr lang="sv-SE"/>
          </a:p>
        </p:txBody>
      </p:sp>
      <p:sp>
        <p:nvSpPr>
          <p:cNvPr id="4" name="Platshållare för sidfot 3">
            <a:extLst>
              <a:ext uri="{FF2B5EF4-FFF2-40B4-BE49-F238E27FC236}">
                <a16:creationId xmlns:a16="http://schemas.microsoft.com/office/drawing/2014/main" id="{F3FD34C1-C6AC-438D-AD4E-7E7F4A5BBCCD}"/>
              </a:ext>
            </a:extLst>
          </p:cNvPr>
          <p:cNvSpPr>
            <a:spLocks noGrp="1"/>
          </p:cNvSpPr>
          <p:nvPr>
            <p:ph type="ftr" sz="quarter" idx="2"/>
          </p:nvPr>
        </p:nvSpPr>
        <p:spPr>
          <a:xfrm>
            <a:off x="1" y="9721107"/>
            <a:ext cx="3078427" cy="513507"/>
          </a:xfrm>
          <a:prstGeom prst="rect">
            <a:avLst/>
          </a:prstGeom>
        </p:spPr>
        <p:txBody>
          <a:bodyPr vert="horz" lIns="94768" tIns="47384" rIns="94768" bIns="47384"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7ABCC11-6648-46EC-9A85-72BAAF63674F}"/>
              </a:ext>
            </a:extLst>
          </p:cNvPr>
          <p:cNvSpPr>
            <a:spLocks noGrp="1"/>
          </p:cNvSpPr>
          <p:nvPr>
            <p:ph type="sldNum" sz="quarter" idx="3"/>
          </p:nvPr>
        </p:nvSpPr>
        <p:spPr>
          <a:xfrm>
            <a:off x="4023992" y="9721107"/>
            <a:ext cx="3078427" cy="513507"/>
          </a:xfrm>
          <a:prstGeom prst="rect">
            <a:avLst/>
          </a:prstGeom>
        </p:spPr>
        <p:txBody>
          <a:bodyPr vert="horz" lIns="94768" tIns="47384" rIns="94768" bIns="47384" rtlCol="0" anchor="b"/>
          <a:lstStyle>
            <a:lvl1pPr algn="r">
              <a:defRPr sz="1200"/>
            </a:lvl1pPr>
          </a:lstStyle>
          <a:p>
            <a:fld id="{930B3B1D-0BCD-45BF-830D-F780B3EFA492}" type="slidenum">
              <a:rPr lang="sv-SE" smtClean="0"/>
              <a:t>‹#›</a:t>
            </a:fld>
            <a:endParaRPr lang="sv-SE"/>
          </a:p>
        </p:txBody>
      </p:sp>
    </p:spTree>
    <p:extLst>
      <p:ext uri="{BB962C8B-B14F-4D97-AF65-F5344CB8AC3E}">
        <p14:creationId xmlns:p14="http://schemas.microsoft.com/office/powerpoint/2010/main" val="2131559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3078427" cy="513508"/>
          </a:xfrm>
          <a:prstGeom prst="rect">
            <a:avLst/>
          </a:prstGeom>
        </p:spPr>
        <p:txBody>
          <a:bodyPr vert="horz" lIns="94768" tIns="47384" rIns="94768" bIns="47384" rtlCol="0"/>
          <a:lstStyle>
            <a:lvl1pPr algn="l">
              <a:defRPr sz="1200"/>
            </a:lvl1pPr>
          </a:lstStyle>
          <a:p>
            <a:endParaRPr lang="sv-SE"/>
          </a:p>
        </p:txBody>
      </p:sp>
      <p:sp>
        <p:nvSpPr>
          <p:cNvPr id="3" name="Platshållare för datum 2"/>
          <p:cNvSpPr>
            <a:spLocks noGrp="1"/>
          </p:cNvSpPr>
          <p:nvPr>
            <p:ph type="dt" idx="1"/>
          </p:nvPr>
        </p:nvSpPr>
        <p:spPr>
          <a:xfrm>
            <a:off x="4023992" y="0"/>
            <a:ext cx="3078427" cy="513508"/>
          </a:xfrm>
          <a:prstGeom prst="rect">
            <a:avLst/>
          </a:prstGeom>
        </p:spPr>
        <p:txBody>
          <a:bodyPr vert="horz" lIns="94768" tIns="47384" rIns="94768" bIns="47384" rtlCol="0"/>
          <a:lstStyle>
            <a:lvl1pPr algn="r">
              <a:defRPr sz="1200"/>
            </a:lvl1pPr>
          </a:lstStyle>
          <a:p>
            <a:fld id="{9C27CF0D-2F77-4924-8FC9-3A6291CF2AF8}" type="datetimeFigureOut">
              <a:rPr lang="sv-SE" smtClean="0"/>
              <a:t>2024-03-07</a:t>
            </a:fld>
            <a:endParaRPr lang="sv-SE"/>
          </a:p>
        </p:txBody>
      </p:sp>
      <p:sp>
        <p:nvSpPr>
          <p:cNvPr id="4" name="Platshållare för bildobjekt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4768" tIns="47384" rIns="94768" bIns="47384" rtlCol="0" anchor="ctr"/>
          <a:lstStyle/>
          <a:p>
            <a:endParaRPr lang="sv-SE"/>
          </a:p>
        </p:txBody>
      </p:sp>
      <p:sp>
        <p:nvSpPr>
          <p:cNvPr id="5" name="Platshållare för anteckningar 4"/>
          <p:cNvSpPr>
            <a:spLocks noGrp="1"/>
          </p:cNvSpPr>
          <p:nvPr>
            <p:ph type="body" sz="quarter" idx="3"/>
          </p:nvPr>
        </p:nvSpPr>
        <p:spPr>
          <a:xfrm>
            <a:off x="710407" y="4925407"/>
            <a:ext cx="5683250" cy="4029879"/>
          </a:xfrm>
          <a:prstGeom prst="rect">
            <a:avLst/>
          </a:prstGeom>
        </p:spPr>
        <p:txBody>
          <a:bodyPr vert="horz" lIns="94768" tIns="47384" rIns="94768" bIns="47384"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1" y="9721107"/>
            <a:ext cx="3078427" cy="513507"/>
          </a:xfrm>
          <a:prstGeom prst="rect">
            <a:avLst/>
          </a:prstGeom>
        </p:spPr>
        <p:txBody>
          <a:bodyPr vert="horz" lIns="94768" tIns="47384" rIns="94768" bIns="47384" rtlCol="0" anchor="b"/>
          <a:lstStyle>
            <a:lvl1pPr algn="l">
              <a:defRPr sz="1200"/>
            </a:lvl1pPr>
          </a:lstStyle>
          <a:p>
            <a:endParaRPr lang="sv-SE"/>
          </a:p>
        </p:txBody>
      </p:sp>
      <p:sp>
        <p:nvSpPr>
          <p:cNvPr id="7" name="Platshållare för bildnummer 6"/>
          <p:cNvSpPr>
            <a:spLocks noGrp="1"/>
          </p:cNvSpPr>
          <p:nvPr>
            <p:ph type="sldNum" sz="quarter" idx="5"/>
          </p:nvPr>
        </p:nvSpPr>
        <p:spPr>
          <a:xfrm>
            <a:off x="4023992" y="9721107"/>
            <a:ext cx="3078427" cy="513507"/>
          </a:xfrm>
          <a:prstGeom prst="rect">
            <a:avLst/>
          </a:prstGeom>
        </p:spPr>
        <p:txBody>
          <a:bodyPr vert="horz" lIns="94768" tIns="47384" rIns="94768" bIns="47384" rtlCol="0" anchor="b"/>
          <a:lstStyle>
            <a:lvl1pPr algn="r">
              <a:defRPr sz="1200"/>
            </a:lvl1pPr>
          </a:lstStyle>
          <a:p>
            <a:fld id="{94AD0EE5-716B-4E87-9A8F-4C6E251D3493}" type="slidenum">
              <a:rPr lang="sv-SE" smtClean="0"/>
              <a:t>‹#›</a:t>
            </a:fld>
            <a:endParaRPr lang="sv-SE"/>
          </a:p>
        </p:txBody>
      </p:sp>
    </p:spTree>
    <p:extLst>
      <p:ext uri="{BB962C8B-B14F-4D97-AF65-F5344CB8AC3E}">
        <p14:creationId xmlns:p14="http://schemas.microsoft.com/office/powerpoint/2010/main" val="314501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224" userDrawn="1">
          <p15:clr>
            <a:srgbClr val="F26B43"/>
          </p15:clr>
        </p15:guide>
        <p15:guide id="2" pos="223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AD0EE5-716B-4E87-9A8F-4C6E251D3493}" type="slidenum">
              <a:rPr lang="sv-SE" smtClean="0"/>
              <a:t>1</a:t>
            </a:fld>
            <a:endParaRPr lang="sv-SE"/>
          </a:p>
        </p:txBody>
      </p:sp>
    </p:spTree>
    <p:extLst>
      <p:ext uri="{BB962C8B-B14F-4D97-AF65-F5344CB8AC3E}">
        <p14:creationId xmlns:p14="http://schemas.microsoft.com/office/powerpoint/2010/main" val="2883596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22"/>
              </a:spcAft>
            </a:pPr>
            <a:r>
              <a:rPr lang="sv-SE" sz="1900" kern="100" dirty="0">
                <a:latin typeface="Arial" panose="020B0604020202020204" pitchFamily="34" charset="0"/>
                <a:ea typeface="Arial" panose="020B0604020202020204" pitchFamily="34" charset="0"/>
              </a:rPr>
              <a:t>Fyra förslag på diskussionspunkter att arbeta med i workshopform tillsammans med ledningsgruppen eller andra berörda parter. </a:t>
            </a:r>
            <a:endParaRPr lang="sv-SE" sz="1900" dirty="0">
              <a:solidFill>
                <a:srgbClr val="F4F1EB"/>
              </a:solidFill>
              <a:latin typeface="Arial" panose="020B0604020202020204" pitchFamily="34" charset="0"/>
              <a:ea typeface="Times New Roman" panose="02020603050405020304" pitchFamily="18" charset="0"/>
              <a:cs typeface="Times New Roman" panose="02020603050405020304" pitchFamily="18" charset="0"/>
            </a:endParaRPr>
          </a:p>
          <a:p>
            <a:pPr defTabSz="947684">
              <a:spcAft>
                <a:spcPts val="622"/>
              </a:spcAft>
              <a:defRPr/>
            </a:pPr>
            <a:endParaRPr lang="sv-SE" sz="1900" dirty="0">
              <a:solidFill>
                <a:srgbClr val="F4F1EB"/>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29"/>
              </a:spcAft>
            </a:pPr>
            <a:endParaRPr lang="sv-SE" sz="1900" kern="100" dirty="0">
              <a:latin typeface="Calibri" panose="020F0502020204030204" pitchFamily="34" charset="0"/>
              <a:ea typeface="Calibri" panose="020F0502020204030204" pitchFamily="34" charset="0"/>
              <a:cs typeface="Times New Roman" panose="02020603050405020304" pitchFamily="18" charset="0"/>
            </a:endParaRPr>
          </a:p>
          <a:p>
            <a:endParaRPr lang="sv-SE" b="0" dirty="0"/>
          </a:p>
          <a:p>
            <a:endParaRPr lang="sv-SE" dirty="0"/>
          </a:p>
        </p:txBody>
      </p:sp>
      <p:sp>
        <p:nvSpPr>
          <p:cNvPr id="4" name="Platshållare för bildnummer 3"/>
          <p:cNvSpPr>
            <a:spLocks noGrp="1"/>
          </p:cNvSpPr>
          <p:nvPr>
            <p:ph type="sldNum" sz="quarter" idx="5"/>
          </p:nvPr>
        </p:nvSpPr>
        <p:spPr/>
        <p:txBody>
          <a:bodyPr/>
          <a:lstStyle/>
          <a:p>
            <a:pPr defTabSz="473842">
              <a:defRPr/>
            </a:pPr>
            <a:fld id="{42CE015E-A31E-4ACB-BF1E-A80A5569F449}" type="slidenum">
              <a:rPr lang="sv-SE">
                <a:solidFill>
                  <a:prstClr val="black"/>
                </a:solidFill>
                <a:latin typeface="Calibri" panose="020F0502020204030204"/>
              </a:rPr>
              <a:pPr defTabSz="473842">
                <a:defRPr/>
              </a:pPr>
              <a:t>10</a:t>
            </a:fld>
            <a:endParaRPr lang="sv-SE">
              <a:solidFill>
                <a:prstClr val="black"/>
              </a:solidFill>
              <a:latin typeface="Calibri" panose="020F0502020204030204"/>
            </a:endParaRPr>
          </a:p>
        </p:txBody>
      </p:sp>
    </p:spTree>
    <p:extLst>
      <p:ext uri="{BB962C8B-B14F-4D97-AF65-F5344CB8AC3E}">
        <p14:creationId xmlns:p14="http://schemas.microsoft.com/office/powerpoint/2010/main" val="1159285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AD0EE5-716B-4E87-9A8F-4C6E251D3493}" type="slidenum">
              <a:rPr lang="sv-SE" smtClean="0"/>
              <a:t>11</a:t>
            </a:fld>
            <a:endParaRPr lang="sv-SE"/>
          </a:p>
        </p:txBody>
      </p:sp>
    </p:spTree>
    <p:extLst>
      <p:ext uri="{BB962C8B-B14F-4D97-AF65-F5344CB8AC3E}">
        <p14:creationId xmlns:p14="http://schemas.microsoft.com/office/powerpoint/2010/main" val="3331473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Till dig som vill använda denna presentation finns det också ett handledningsmaterial på myh.se, ”</a:t>
            </a:r>
            <a:r>
              <a:rPr lang="sv-SE" sz="1900" kern="100" dirty="0" err="1">
                <a:latin typeface="Arial" panose="020B0604020202020204" pitchFamily="34" charset="0"/>
                <a:ea typeface="Arial" panose="020B0604020202020204" pitchFamily="34" charset="0"/>
                <a:cs typeface="Arial" panose="020B0604020202020204" pitchFamily="34" charset="0"/>
              </a:rPr>
              <a:t>Handledning_Resultat</a:t>
            </a:r>
            <a:r>
              <a:rPr lang="sv-SE" sz="1900" kern="100" dirty="0">
                <a:latin typeface="Arial" panose="020B0604020202020204" pitchFamily="34" charset="0"/>
                <a:ea typeface="Arial" panose="020B0604020202020204" pitchFamily="34" charset="0"/>
                <a:cs typeface="Arial" panose="020B0604020202020204" pitchFamily="34" charset="0"/>
              </a:rPr>
              <a:t> och effekt i yrkeshögskoleutbildningar”.</a:t>
            </a:r>
          </a:p>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Syftet med stödmaterialet är att inspirera till att utveckla arbetet med utbildningens resultat och effekt. </a:t>
            </a:r>
          </a:p>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Målgruppen för materialet är anordnare och ledningsgrupper inom yrkeshögskolan.</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pPr defTabSz="473842">
              <a:defRPr/>
            </a:pPr>
            <a:fld id="{42CE015E-A31E-4ACB-BF1E-A80A5569F449}" type="slidenum">
              <a:rPr lang="sv-SE">
                <a:solidFill>
                  <a:prstClr val="black"/>
                </a:solidFill>
                <a:latin typeface="Calibri" panose="020F0502020204030204"/>
              </a:rPr>
              <a:pPr defTabSz="473842">
                <a:defRPr/>
              </a:pPr>
              <a:t>2</a:t>
            </a:fld>
            <a:endParaRPr lang="sv-SE">
              <a:solidFill>
                <a:prstClr val="black"/>
              </a:solidFill>
              <a:latin typeface="Calibri" panose="020F0502020204030204"/>
            </a:endParaRPr>
          </a:p>
        </p:txBody>
      </p:sp>
    </p:spTree>
    <p:extLst>
      <p:ext uri="{BB962C8B-B14F-4D97-AF65-F5344CB8AC3E}">
        <p14:creationId xmlns:p14="http://schemas.microsoft.com/office/powerpoint/2010/main" val="283540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29"/>
              </a:spcAft>
            </a:pPr>
            <a:r>
              <a:rPr lang="sv-SE" sz="1900" i="1" kern="100" dirty="0">
                <a:latin typeface="Calibri Light" panose="020F0302020204030204" pitchFamily="34" charset="0"/>
                <a:ea typeface="Calibri" panose="020F0502020204030204" pitchFamily="34" charset="0"/>
                <a:cs typeface="Arial" panose="020B0604020202020204" pitchFamily="34" charset="0"/>
              </a:rPr>
              <a:t>Myndigheten för yrkeshögskolans vision – att arbetsliv och individer har den kompetens de behöver för att kunna växa och utvecklas.</a:t>
            </a:r>
            <a:endParaRPr lang="sv-SE" sz="1900" kern="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29"/>
              </a:spcAft>
            </a:pPr>
            <a:endParaRPr lang="sv-SE" sz="1900" kern="100" dirty="0">
              <a:latin typeface="Calibri Light" panose="020F0302020204030204" pitchFamily="34" charset="0"/>
              <a:ea typeface="Calibri" panose="020F0502020204030204" pitchFamily="34" charset="0"/>
              <a:cs typeface="Arial" panose="020B0604020202020204" pitchFamily="34" charset="0"/>
            </a:endParaRPr>
          </a:p>
          <a:p>
            <a:pPr>
              <a:lnSpc>
                <a:spcPct val="107000"/>
              </a:lnSpc>
              <a:spcAft>
                <a:spcPts val="829"/>
              </a:spcAft>
            </a:pPr>
            <a:r>
              <a:rPr lang="sv-SE" sz="1900" kern="100" dirty="0">
                <a:latin typeface="Calibri Light" panose="020F0302020204030204" pitchFamily="34" charset="0"/>
                <a:ea typeface="Calibri" panose="020F0502020204030204" pitchFamily="34" charset="0"/>
                <a:cs typeface="Arial" panose="020B0604020202020204" pitchFamily="34" charset="0"/>
              </a:rPr>
              <a:t>Det övergripande målet för yrkeshögskolan beskrivs i regelverket som en önskad effekt av utbildningsformen – att de utbildningar som ingår i yrkeshögskolan ska svara mot arbetslivets behov. </a:t>
            </a:r>
            <a:endParaRPr lang="sv-SE" sz="1900" kern="100" dirty="0">
              <a:latin typeface="Calibri" panose="020F0502020204030204" pitchFamily="34" charset="0"/>
              <a:ea typeface="Calibri" panose="020F0502020204030204" pitchFamily="34" charset="0"/>
              <a:cs typeface="Arial" panose="020B0604020202020204" pitchFamily="34" charset="0"/>
            </a:endParaRPr>
          </a:p>
          <a:p>
            <a:pPr defTabSz="947684">
              <a:lnSpc>
                <a:spcPct val="107000"/>
              </a:lnSpc>
              <a:spcAft>
                <a:spcPts val="829"/>
              </a:spcAft>
              <a:defRPr/>
            </a:pPr>
            <a:r>
              <a:rPr lang="sv-SE" sz="1900" kern="100" dirty="0">
                <a:latin typeface="Arial" panose="020B0604020202020204" pitchFamily="34" charset="0"/>
                <a:ea typeface="Arial" panose="020B0604020202020204" pitchFamily="34" charset="0"/>
                <a:cs typeface="Arial" panose="020B0604020202020204" pitchFamily="34" charset="0"/>
              </a:rPr>
              <a:t>Det betyder att varje utbildning inom yrkeshögskolan ska bidra med före detta studerande som har en kompetens som är efterfrågad på arbetsmarknaden.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endParaRPr lang="sv-SE" sz="1900" kern="100" dirty="0">
              <a:latin typeface="Calibri" panose="020F0502020204030204" pitchFamily="34" charset="0"/>
              <a:ea typeface="Calibri" panose="020F0502020204030204" pitchFamily="34" charset="0"/>
              <a:cs typeface="Arial" panose="020B0604020202020204" pitchFamily="34" charset="0"/>
            </a:endParaRPr>
          </a:p>
        </p:txBody>
      </p:sp>
      <p:sp>
        <p:nvSpPr>
          <p:cNvPr id="4" name="Platshållare för bildnummer 3"/>
          <p:cNvSpPr>
            <a:spLocks noGrp="1"/>
          </p:cNvSpPr>
          <p:nvPr>
            <p:ph type="sldNum" sz="quarter" idx="5"/>
          </p:nvPr>
        </p:nvSpPr>
        <p:spPr/>
        <p:txBody>
          <a:bodyPr/>
          <a:lstStyle/>
          <a:p>
            <a:fld id="{7BCAA4E5-4570-46EF-8098-77842DDDBC47}" type="slidenum">
              <a:rPr lang="sv-SE" smtClean="0"/>
              <a:t>3</a:t>
            </a:fld>
            <a:endParaRPr lang="sv-SE"/>
          </a:p>
        </p:txBody>
      </p:sp>
    </p:spTree>
    <p:extLst>
      <p:ext uri="{BB962C8B-B14F-4D97-AF65-F5344CB8AC3E}">
        <p14:creationId xmlns:p14="http://schemas.microsoft.com/office/powerpoint/2010/main" val="735305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29"/>
              </a:spcAft>
            </a:pPr>
            <a:r>
              <a:rPr lang="sv-SE" sz="2500" i="1" kern="100" dirty="0">
                <a:latin typeface="Arial" panose="020B0604020202020204" pitchFamily="34" charset="0"/>
                <a:ea typeface="Arial" panose="020B0604020202020204" pitchFamily="34" charset="0"/>
                <a:cs typeface="Arial" panose="020B0604020202020204" pitchFamily="34" charset="0"/>
              </a:rPr>
              <a:t>Resultat och effekt är två begrepp som är närliggande. </a:t>
            </a:r>
          </a:p>
          <a:p>
            <a:pPr>
              <a:lnSpc>
                <a:spcPct val="107000"/>
              </a:lnSpc>
              <a:spcAft>
                <a:spcPts val="829"/>
              </a:spcAft>
            </a:pP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2500" i="1" kern="100" dirty="0">
                <a:latin typeface="Arial" panose="020B0604020202020204" pitchFamily="34" charset="0"/>
                <a:ea typeface="Arial" panose="020B0604020202020204" pitchFamily="34" charset="0"/>
                <a:cs typeface="Arial" panose="020B0604020202020204" pitchFamily="34" charset="0"/>
              </a:rPr>
              <a:t>När MYH pratar om kvaliteten på en utbildning avses både det som skapas under utbildningen och den påverkan som utbildningen har på både den studerande och arbetslivet. </a:t>
            </a: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2500" i="1" kern="100" dirty="0">
                <a:latin typeface="Arial" panose="020B0604020202020204" pitchFamily="34" charset="0"/>
                <a:ea typeface="Arial" panose="020B0604020202020204" pitchFamily="34" charset="0"/>
                <a:cs typeface="Arial" panose="020B0604020202020204" pitchFamily="34" charset="0"/>
              </a:rPr>
              <a:t>Därför har vi valt att särskilja begreppen resultat och effekt och i deras definitioner fånga upp hur viktiga båda aspekterna är för att utbildningarna ska fylla sitt syfte. Nedan följer definitioner av de begrepp som används i materialet.</a:t>
            </a: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marL="283647" indent="-283647">
              <a:lnSpc>
                <a:spcPct val="107000"/>
              </a:lnSpc>
              <a:spcBef>
                <a:spcPts val="2073"/>
              </a:spcBef>
              <a:spcAft>
                <a:spcPts val="311"/>
              </a:spcAft>
            </a:pPr>
            <a:endParaRPr lang="sv-SE" sz="2500" b="1" kern="100" dirty="0">
              <a:latin typeface="Arial" panose="020B0604020202020204" pitchFamily="34" charset="0"/>
              <a:ea typeface="Arial" panose="020B0604020202020204" pitchFamily="34" charset="0"/>
            </a:endParaRPr>
          </a:p>
          <a:p>
            <a:pPr marL="283647" indent="-283647">
              <a:lnSpc>
                <a:spcPct val="107000"/>
              </a:lnSpc>
              <a:spcBef>
                <a:spcPts val="2073"/>
              </a:spcBef>
              <a:spcAft>
                <a:spcPts val="311"/>
              </a:spcAft>
            </a:pPr>
            <a:r>
              <a:rPr lang="sv-SE" sz="2500" b="1" kern="100" dirty="0">
                <a:latin typeface="Arial" panose="020B0604020202020204" pitchFamily="34" charset="0"/>
                <a:ea typeface="Arial" panose="020B0604020202020204" pitchFamily="34" charset="0"/>
              </a:rPr>
              <a:t>Resultat</a:t>
            </a:r>
          </a:p>
          <a:p>
            <a:pPr>
              <a:lnSpc>
                <a:spcPct val="107000"/>
              </a:lnSpc>
              <a:spcAft>
                <a:spcPts val="829"/>
              </a:spcAft>
            </a:pPr>
            <a:r>
              <a:rPr lang="sv-SE" sz="2500" kern="100" dirty="0">
                <a:latin typeface="Arial" panose="020B0604020202020204" pitchFamily="34" charset="0"/>
                <a:ea typeface="Arial" panose="020B0604020202020204" pitchFamily="34" charset="0"/>
                <a:cs typeface="Times New Roman" panose="02020603050405020304" pitchFamily="18" charset="0"/>
              </a:rPr>
              <a:t>Resultat handlar om hur många av de studerande som når målen för utbildningen. Exempelvis hur många som söker till utbildningen, hur många av de studerande som fullföljer utbildningen med godkända resultat, hur många studerande som gör LIA, och hur många som tar examen och har fått anställning sex månader efter utbildningens slut. ​Resultat är ofta siffror som redan samlats in och redovisats för MYH, men det kan även vara kvalitativa uppgifter som är direkt kopplade till utbildningens genomförande, till exempel fokusintervjuer om hur de studerande upplever sin utbildning. </a:t>
            </a:r>
          </a:p>
          <a:p>
            <a:pPr>
              <a:lnSpc>
                <a:spcPct val="107000"/>
              </a:lnSpc>
              <a:spcAft>
                <a:spcPts val="829"/>
              </a:spcAft>
            </a:pPr>
            <a:r>
              <a:rPr lang="sv-SE" sz="2500" kern="100" dirty="0">
                <a:latin typeface="Arial" panose="020B0604020202020204" pitchFamily="34" charset="0"/>
                <a:ea typeface="Arial" panose="020B0604020202020204" pitchFamily="34" charset="0"/>
                <a:cs typeface="Times New Roman" panose="02020603050405020304" pitchFamily="18" charset="0"/>
              </a:rPr>
              <a:t>Det kan även handla om könsuppdelad statistik, det vill säga antal män och kvinnor i utbildningen och om det finns avvikelser i exempelvis i vilken grad eventuellt underrepresenterat kön fullföljer utbildningen eller till exempel har större utmaningar att få LIA-plats än majoriteten av de studerande. </a:t>
            </a:r>
          </a:p>
          <a:p>
            <a:pPr>
              <a:lnSpc>
                <a:spcPct val="107000"/>
              </a:lnSpc>
              <a:spcAft>
                <a:spcPts val="829"/>
              </a:spcAft>
            </a:pP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marL="283647" indent="-283647">
              <a:lnSpc>
                <a:spcPct val="107000"/>
              </a:lnSpc>
              <a:spcBef>
                <a:spcPts val="2073"/>
              </a:spcBef>
              <a:spcAft>
                <a:spcPts val="311"/>
              </a:spcAft>
            </a:pPr>
            <a:r>
              <a:rPr lang="sv-SE" sz="2500" b="1" kern="100" dirty="0">
                <a:latin typeface="Arial" panose="020B0604020202020204" pitchFamily="34" charset="0"/>
                <a:ea typeface="Arial" panose="020B0604020202020204" pitchFamily="34" charset="0"/>
              </a:rPr>
              <a:t>Effekt</a:t>
            </a:r>
          </a:p>
          <a:p>
            <a:pPr>
              <a:lnSpc>
                <a:spcPct val="107000"/>
              </a:lnSpc>
              <a:spcAft>
                <a:spcPts val="829"/>
              </a:spcAft>
            </a:pPr>
            <a:r>
              <a:rPr lang="sv-SE" sz="2500" kern="100" dirty="0">
                <a:latin typeface="Arial" panose="020B0604020202020204" pitchFamily="34" charset="0"/>
                <a:ea typeface="Arial" panose="020B0604020202020204" pitchFamily="34" charset="0"/>
                <a:cs typeface="Times New Roman" panose="02020603050405020304" pitchFamily="18" charset="0"/>
              </a:rPr>
              <a:t>Med effekt</a:t>
            </a:r>
            <a:r>
              <a:rPr lang="sv-SE" sz="2500" b="1" kern="100" dirty="0">
                <a:latin typeface="Arial" panose="020B0604020202020204" pitchFamily="34" charset="0"/>
                <a:ea typeface="Arial" panose="020B0604020202020204" pitchFamily="34" charset="0"/>
                <a:cs typeface="Times New Roman" panose="02020603050405020304" pitchFamily="18" charset="0"/>
              </a:rPr>
              <a:t> </a:t>
            </a:r>
            <a:r>
              <a:rPr lang="sv-SE" sz="2500" kern="100" dirty="0">
                <a:latin typeface="Arial" panose="020B0604020202020204" pitchFamily="34" charset="0"/>
                <a:ea typeface="Arial" panose="020B0604020202020204" pitchFamily="34" charset="0"/>
                <a:cs typeface="Times New Roman" panose="02020603050405020304" pitchFamily="18" charset="0"/>
              </a:rPr>
              <a:t>menar vi den skillnad som utbildningen gör för den studerande och för arbetslivet.  Uppgifter om effekt är ofta mer långsiktiga, och kan utgå från både studerande och arbetsliv. Med effekt syftar vi på uppgifter om hur väl de studerande etablerar sig i sina yrkesroller, hur deras karriärer ser ut, hur väl deras kompetenser från utbildningen matchar arbetslivets behov. Det omfattar även arbetslivets perspektiv, vilket mervärde det skapar för deras verksamheter att ha rekryterat från utbildningen. </a:t>
            </a:r>
          </a:p>
          <a:p>
            <a:pPr>
              <a:lnSpc>
                <a:spcPct val="107000"/>
              </a:lnSpc>
              <a:spcAft>
                <a:spcPts val="829"/>
              </a:spcAft>
            </a:pP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2500" kern="100" dirty="0">
                <a:latin typeface="Arial" panose="020B0604020202020204" pitchFamily="34" charset="0"/>
                <a:ea typeface="Arial" panose="020B0604020202020204" pitchFamily="34" charset="0"/>
                <a:cs typeface="Times New Roman" panose="02020603050405020304" pitchFamily="18" charset="0"/>
              </a:rPr>
              <a:t>Vilken skillnad gör utbildningen för branschen och arbetslivet? En utbildning med hög effekt ger arbetslivet den kompetens de efterfrågar. De examinerade arbetar då i hög utsträckning inom sitt utbildningsområde på ett sätt som tar tillvara den kunskap, färdighet och kompetens som utbildningen har gett. När både de individer som gått utbildningen och arbetslivet får den kompetens som de behöver för att växa och utvecklas – då har utbildningen den effekt som yrkeshögskolan är ute efter. </a:t>
            </a:r>
          </a:p>
          <a:p>
            <a:pPr>
              <a:lnSpc>
                <a:spcPct val="107000"/>
              </a:lnSpc>
              <a:spcAft>
                <a:spcPts val="829"/>
              </a:spcAft>
            </a:pP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marL="283647" indent="-283647">
              <a:lnSpc>
                <a:spcPct val="107000"/>
              </a:lnSpc>
              <a:spcBef>
                <a:spcPts val="2073"/>
              </a:spcBef>
              <a:spcAft>
                <a:spcPts val="311"/>
              </a:spcAft>
            </a:pPr>
            <a:r>
              <a:rPr lang="sv-SE" sz="2500" b="1" kern="100" dirty="0">
                <a:latin typeface="Arial" panose="020B0604020202020204" pitchFamily="34" charset="0"/>
                <a:ea typeface="Arial" panose="020B0604020202020204" pitchFamily="34" charset="0"/>
              </a:rPr>
              <a:t>Process  </a:t>
            </a:r>
          </a:p>
          <a:p>
            <a:pPr>
              <a:lnSpc>
                <a:spcPct val="107000"/>
              </a:lnSpc>
              <a:spcAft>
                <a:spcPts val="829"/>
              </a:spcAft>
            </a:pPr>
            <a:r>
              <a:rPr lang="sv-SE" sz="2500" kern="100" dirty="0">
                <a:latin typeface="Arial" panose="020B0604020202020204" pitchFamily="34" charset="0"/>
                <a:ea typeface="Arial" panose="020B0604020202020204" pitchFamily="34" charset="0"/>
                <a:cs typeface="Times New Roman" panose="02020603050405020304" pitchFamily="18" charset="0"/>
              </a:rPr>
              <a:t>I dagligt tal menar man med process något som utvecklas och samtidigt hänger samman. I det här sammanhanget avser vi den dagliga ledningen av en utbildning. Har utbildningen processer som säkerställer att den genomförs på ett bra sätt? Det handlar bland annat om undervisningen, LIA-anskaffning, schemaläggning, betygssättning och liknande. De här processerna behöver fungera väl för att de studerande ska ha goda förutsättningar att nå målen i utbildningen. Processerna bör vara utformade så att de leder till att utbildningen har en hög och jämn kvalitet och svarar mot arbetslivets behov.​</a:t>
            </a:r>
          </a:p>
          <a:p>
            <a:pPr>
              <a:lnSpc>
                <a:spcPct val="107000"/>
              </a:lnSpc>
              <a:spcAft>
                <a:spcPts val="829"/>
              </a:spcAft>
            </a:pP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marL="283647" indent="-283647">
              <a:lnSpc>
                <a:spcPct val="107000"/>
              </a:lnSpc>
              <a:spcBef>
                <a:spcPts val="2073"/>
              </a:spcBef>
              <a:spcAft>
                <a:spcPts val="311"/>
              </a:spcAft>
            </a:pPr>
            <a:r>
              <a:rPr lang="sv-SE" sz="2500" b="1" kern="100" dirty="0">
                <a:latin typeface="Arial" panose="020B0604020202020204" pitchFamily="34" charset="0"/>
                <a:ea typeface="Arial" panose="020B0604020202020204" pitchFamily="34" charset="0"/>
              </a:rPr>
              <a:t>Önskad effekt, målbild och delmål</a:t>
            </a:r>
          </a:p>
          <a:p>
            <a:pPr>
              <a:lnSpc>
                <a:spcPct val="107000"/>
              </a:lnSpc>
              <a:spcAft>
                <a:spcPts val="829"/>
              </a:spcAft>
            </a:pPr>
            <a:r>
              <a:rPr lang="sv-SE" sz="2500" kern="100" dirty="0">
                <a:latin typeface="Arial" panose="020B0604020202020204" pitchFamily="34" charset="0"/>
                <a:ea typeface="Arial" panose="020B0604020202020204" pitchFamily="34" charset="0"/>
                <a:cs typeface="Times New Roman" panose="02020603050405020304" pitchFamily="18" charset="0"/>
              </a:rPr>
              <a:t>Den önskade effekten, är målbilden för utbildningen som definierades redan i samband med att ansökan om att starta utbildningen formulerades. Med andra ord, vad utbildningen ska göra för skillnad i arbetslivet som behöver kompetensförsörjas. Det kan till exempel handla om ett regionalt och/eller nationellt behov av en specifik yrkesroll. </a:t>
            </a:r>
          </a:p>
          <a:p>
            <a:pPr>
              <a:lnSpc>
                <a:spcPct val="107000"/>
              </a:lnSpc>
              <a:spcAft>
                <a:spcPts val="829"/>
              </a:spcAft>
            </a:pP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2500" kern="100" dirty="0">
                <a:latin typeface="Arial" panose="020B0604020202020204" pitchFamily="34" charset="0"/>
                <a:ea typeface="Arial" panose="020B0604020202020204" pitchFamily="34" charset="0"/>
                <a:cs typeface="Times New Roman" panose="02020603050405020304" pitchFamily="18" charset="0"/>
              </a:rPr>
              <a:t>Ett delmål definieras av ledningsgruppen och är ett önskat resultat i utbildningen. Delmål är ett steg på vägen för att uppnå den önskade effekten, det vill säga den påverkan ledningsgruppen vill att utbildningen ska ha på arbetslivet.</a:t>
            </a:r>
          </a:p>
          <a:p>
            <a:pPr>
              <a:lnSpc>
                <a:spcPct val="107000"/>
              </a:lnSpc>
              <a:spcAft>
                <a:spcPts val="829"/>
              </a:spcAft>
            </a:pPr>
            <a:endParaRPr lang="sv-SE" sz="25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2500" kern="100" dirty="0">
                <a:latin typeface="Arial" panose="020B0604020202020204" pitchFamily="34" charset="0"/>
                <a:ea typeface="Arial" panose="020B0604020202020204" pitchFamily="34" charset="0"/>
                <a:cs typeface="Times New Roman" panose="02020603050405020304" pitchFamily="18" charset="0"/>
              </a:rPr>
              <a:t>En viktig del då man formulerar delmål är att hitta ett effektivt sätt att mäta och följa upp dem för att se att man är på väg i rätt riktning, det vill säga på väg mot effektmålet. </a:t>
            </a:r>
          </a:p>
          <a:p>
            <a:endParaRPr lang="sv-SE" dirty="0"/>
          </a:p>
        </p:txBody>
      </p:sp>
      <p:sp>
        <p:nvSpPr>
          <p:cNvPr id="4" name="Platshållare för bildnummer 3"/>
          <p:cNvSpPr>
            <a:spLocks noGrp="1"/>
          </p:cNvSpPr>
          <p:nvPr>
            <p:ph type="sldNum" sz="quarter" idx="5"/>
          </p:nvPr>
        </p:nvSpPr>
        <p:spPr/>
        <p:txBody>
          <a:bodyPr/>
          <a:lstStyle/>
          <a:p>
            <a:pPr defTabSz="947684">
              <a:defRPr/>
            </a:pPr>
            <a:fld id="{7BCAA4E5-4570-46EF-8098-77842DDDBC47}" type="slidenum">
              <a:rPr lang="sv-SE">
                <a:solidFill>
                  <a:prstClr val="black"/>
                </a:solidFill>
                <a:latin typeface="Calibri" panose="020F0502020204030204"/>
              </a:rPr>
              <a:pPr defTabSz="947684">
                <a:defRPr/>
              </a:pPr>
              <a:t>4</a:t>
            </a:fld>
            <a:endParaRPr lang="sv-SE">
              <a:solidFill>
                <a:prstClr val="black"/>
              </a:solidFill>
              <a:latin typeface="Calibri" panose="020F0502020204030204"/>
            </a:endParaRPr>
          </a:p>
        </p:txBody>
      </p:sp>
    </p:spTree>
    <p:extLst>
      <p:ext uri="{BB962C8B-B14F-4D97-AF65-F5344CB8AC3E}">
        <p14:creationId xmlns:p14="http://schemas.microsoft.com/office/powerpoint/2010/main" val="421379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900" i="1" dirty="0">
                <a:latin typeface="Calibri" panose="020F0502020204030204" pitchFamily="34" charset="0"/>
                <a:ea typeface="Calibri" panose="020F0502020204030204" pitchFamily="34" charset="0"/>
                <a:cs typeface="Arial" panose="020B0604020202020204" pitchFamily="34" charset="0"/>
              </a:rPr>
              <a:t>I presentationen introduceras tre verktyg: kvalitetstriangeln, resultatdiagrammet samt resultatkedjan. </a:t>
            </a:r>
            <a:endParaRPr lang="sv-SE" dirty="0"/>
          </a:p>
        </p:txBody>
      </p:sp>
      <p:sp>
        <p:nvSpPr>
          <p:cNvPr id="4" name="Platshållare för bildnummer 3"/>
          <p:cNvSpPr>
            <a:spLocks noGrp="1"/>
          </p:cNvSpPr>
          <p:nvPr>
            <p:ph type="sldNum" sz="quarter" idx="5"/>
          </p:nvPr>
        </p:nvSpPr>
        <p:spPr/>
        <p:txBody>
          <a:bodyPr/>
          <a:lstStyle/>
          <a:p>
            <a:pPr defTabSz="473842">
              <a:defRPr/>
            </a:pPr>
            <a:fld id="{42CE015E-A31E-4ACB-BF1E-A80A5569F449}" type="slidenum">
              <a:rPr lang="sv-SE">
                <a:solidFill>
                  <a:prstClr val="black"/>
                </a:solidFill>
                <a:latin typeface="Calibri" panose="020F0502020204030204"/>
              </a:rPr>
              <a:pPr defTabSz="473842">
                <a:defRPr/>
              </a:pPr>
              <a:t>5</a:t>
            </a:fld>
            <a:endParaRPr lang="sv-SE">
              <a:solidFill>
                <a:prstClr val="black"/>
              </a:solidFill>
              <a:latin typeface="Calibri" panose="020F0502020204030204"/>
            </a:endParaRPr>
          </a:p>
        </p:txBody>
      </p:sp>
    </p:spTree>
    <p:extLst>
      <p:ext uri="{BB962C8B-B14F-4D97-AF65-F5344CB8AC3E}">
        <p14:creationId xmlns:p14="http://schemas.microsoft.com/office/powerpoint/2010/main" val="3365220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29"/>
              </a:spcAft>
            </a:pPr>
            <a:r>
              <a:rPr lang="sv-SE" sz="1900" kern="100" dirty="0">
                <a:latin typeface="Calibri Light" panose="020F0302020204030204" pitchFamily="34" charset="0"/>
                <a:ea typeface="Calibri" panose="020F0502020204030204" pitchFamily="34" charset="0"/>
                <a:cs typeface="Times New Roman" panose="02020603050405020304" pitchFamily="18" charset="0"/>
              </a:rPr>
              <a:t>Kvalitetstriangeln är ett verktyg för att visualisera kvalitet i utbildningen. En god kvalitet i en utbildnings genomförande är en framgångsfaktor för att utbildningen ska bidra till kompetensförsörjning av arbetslivet. Ett kvalitetsarbete som synliggör genomförandet och effekten är nyckeln till att nå utbildningens syfte. </a:t>
            </a:r>
          </a:p>
          <a:p>
            <a:pPr>
              <a:lnSpc>
                <a:spcPct val="107000"/>
              </a:lnSpc>
              <a:spcAft>
                <a:spcPts val="829"/>
              </a:spcAft>
            </a:pPr>
            <a:endParaRPr lang="sv-SE" sz="1900" kern="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29"/>
              </a:spcAft>
            </a:pPr>
            <a:r>
              <a:rPr lang="sv-SE" sz="1900" i="1" kern="100" dirty="0">
                <a:latin typeface="Calibri Light" panose="020F0302020204030204" pitchFamily="34" charset="0"/>
                <a:ea typeface="Calibri" panose="020F0502020204030204" pitchFamily="34" charset="0"/>
                <a:cs typeface="Arial" panose="020B0604020202020204" pitchFamily="34" charset="0"/>
              </a:rPr>
              <a:t>Process</a:t>
            </a:r>
            <a:r>
              <a:rPr lang="sv-SE" sz="1900" b="1" kern="100" dirty="0">
                <a:latin typeface="Calibri Light" panose="020F0302020204030204" pitchFamily="34" charset="0"/>
                <a:ea typeface="Calibri" panose="020F0502020204030204" pitchFamily="34" charset="0"/>
                <a:cs typeface="Arial" panose="020B0604020202020204" pitchFamily="34" charset="0"/>
              </a:rPr>
              <a:t> </a:t>
            </a:r>
            <a:r>
              <a:rPr lang="sv-SE" sz="1900" kern="100" dirty="0">
                <a:latin typeface="Calibri Light" panose="020F0302020204030204" pitchFamily="34" charset="0"/>
                <a:ea typeface="Calibri" panose="020F0502020204030204" pitchFamily="34" charset="0"/>
                <a:cs typeface="Arial" panose="020B0604020202020204" pitchFamily="34" charset="0"/>
              </a:rPr>
              <a:t>- svarar på frågan: Genomförs utbildningen med sådana processer så att det finns förutsättningar att uppnå goda resultat och en god effekt?</a:t>
            </a:r>
          </a:p>
          <a:p>
            <a:pPr>
              <a:lnSpc>
                <a:spcPct val="107000"/>
              </a:lnSpc>
              <a:spcAft>
                <a:spcPts val="829"/>
              </a:spcAft>
            </a:pPr>
            <a:endParaRPr lang="sv-SE" sz="1900" kern="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29"/>
              </a:spcAft>
            </a:pPr>
            <a:r>
              <a:rPr lang="sv-SE" sz="1900" i="1" kern="100" dirty="0">
                <a:latin typeface="Calibri Light" panose="020F0302020204030204" pitchFamily="34" charset="0"/>
                <a:ea typeface="Calibri" panose="020F0502020204030204" pitchFamily="34" charset="0"/>
                <a:cs typeface="Arial" panose="020B0604020202020204" pitchFamily="34" charset="0"/>
              </a:rPr>
              <a:t>Resultat</a:t>
            </a:r>
            <a:r>
              <a:rPr lang="sv-SE" sz="1900" kern="100" dirty="0">
                <a:latin typeface="Calibri Light" panose="020F0302020204030204" pitchFamily="34" charset="0"/>
                <a:ea typeface="Calibri" panose="020F0502020204030204" pitchFamily="34" charset="0"/>
                <a:cs typeface="Arial" panose="020B0604020202020204" pitchFamily="34" charset="0"/>
              </a:rPr>
              <a:t>​ - svarar på frågan: Hur många av de studerande når målen för utbildningen?​</a:t>
            </a:r>
          </a:p>
          <a:p>
            <a:pPr>
              <a:lnSpc>
                <a:spcPct val="107000"/>
              </a:lnSpc>
              <a:spcAft>
                <a:spcPts val="829"/>
              </a:spcAft>
            </a:pPr>
            <a:endParaRPr lang="sv-SE" sz="1900" kern="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29"/>
              </a:spcAft>
            </a:pPr>
            <a:r>
              <a:rPr lang="sv-SE" sz="1900" i="1" kern="100" dirty="0">
                <a:latin typeface="Calibri Light" panose="020F0302020204030204" pitchFamily="34" charset="0"/>
                <a:ea typeface="Calibri" panose="020F0502020204030204" pitchFamily="34" charset="0"/>
                <a:cs typeface="Arial" panose="020B0604020202020204" pitchFamily="34" charset="0"/>
              </a:rPr>
              <a:t>Effekt</a:t>
            </a:r>
            <a:r>
              <a:rPr lang="sv-SE" sz="1900" kern="100" dirty="0">
                <a:latin typeface="Calibri Light" panose="020F0302020204030204" pitchFamily="34" charset="0"/>
                <a:ea typeface="Calibri" panose="020F0502020204030204" pitchFamily="34" charset="0"/>
                <a:cs typeface="Arial" panose="020B0604020202020204" pitchFamily="34" charset="0"/>
              </a:rPr>
              <a:t>​ - svarar på frågan: Når utbildningen det övergripande målet att kompetensförsörja arbetslivet?​</a:t>
            </a:r>
            <a:endParaRPr lang="sv-SE" sz="1900" kern="100" dirty="0">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2CE015E-A31E-4ACB-BF1E-A80A5569F449}" type="slidenum">
              <a:rPr lang="sv-SE" smtClean="0"/>
              <a:t>6</a:t>
            </a:fld>
            <a:endParaRPr lang="sv-SE"/>
          </a:p>
        </p:txBody>
      </p:sp>
    </p:spTree>
    <p:extLst>
      <p:ext uri="{BB962C8B-B14F-4D97-AF65-F5344CB8AC3E}">
        <p14:creationId xmlns:p14="http://schemas.microsoft.com/office/powerpoint/2010/main" val="424681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47684">
              <a:defRPr/>
            </a:pPr>
            <a:r>
              <a:rPr lang="sv-SE" sz="1900" dirty="0">
                <a:latin typeface="Calibri" panose="020F0502020204030204" pitchFamily="34" charset="0"/>
                <a:ea typeface="Calibri" panose="020F0502020204030204" pitchFamily="34" charset="0"/>
                <a:cs typeface="Arial" panose="020B0604020202020204" pitchFamily="34" charset="0"/>
              </a:rPr>
              <a:t>I resultatdiagrammet kan man följa flödet i en utbildnings genomströmning från utbildningens start till sex månader efter examen.</a:t>
            </a:r>
          </a:p>
          <a:p>
            <a:pPr defTabSz="947684">
              <a:defRPr/>
            </a:pPr>
            <a:r>
              <a:rPr lang="sv-SE" sz="1900" dirty="0">
                <a:latin typeface="Calibri" panose="020F0502020204030204" pitchFamily="34" charset="0"/>
                <a:ea typeface="Calibri" panose="020F0502020204030204" pitchFamily="34" charset="0"/>
                <a:cs typeface="Arial" panose="020B0604020202020204" pitchFamily="34" charset="0"/>
              </a:rPr>
              <a:t>I det här exemplet är det få examinerade som får anställning i ”rätt” jobb.</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I denna utbildning kan vi tydligt se att de beviljade studerandeplatserna fylls, det är en del studieavbrott men många studerande fullföljer utbildningen. Det är även flera som inte tar examen. </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Här är exempel på frågor som ledningsgruppen kan ställa:</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a:lnSpc>
                <a:spcPct val="107000"/>
              </a:lnSpc>
              <a:buFont typeface="Calibri" panose="020F0502020204030204" pitchFamily="34" charset="0"/>
              <a:buChar char="-"/>
            </a:pPr>
            <a:r>
              <a:rPr lang="sv-SE" sz="1900" kern="100" dirty="0">
                <a:latin typeface="Arial" panose="020B0604020202020204" pitchFamily="34" charset="0"/>
                <a:ea typeface="Times New Roman" panose="02020603050405020304" pitchFamily="18" charset="0"/>
                <a:cs typeface="Times New Roman" panose="02020603050405020304" pitchFamily="18" charset="0"/>
              </a:rPr>
              <a:t>Varför anställer ledningsgruppsföretagen och andra företag i branschen inte de examinerade?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Times New Roman" panose="02020603050405020304" pitchFamily="18" charset="0"/>
              </a:rPr>
              <a:t>Har de examinerade tillräckligt med kompetens efter utbildningen? Om inte, vad saknar de?</a:t>
            </a:r>
          </a:p>
          <a:p>
            <a:pPr marL="355382" indent="-355382">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Hur är utbildningsmålen formulerade?</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Har branschen utvecklats men inte utbildningen?</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Finns det helt enkelt inte tillräckligt med behov av den aktuella kompetensen i arbetslivet?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a:lnSpc>
                <a:spcPct val="107000"/>
              </a:lnSpc>
              <a:spcAft>
                <a:spcPts val="829"/>
              </a:spcAft>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Vilka andra frågor kan ledningsgruppen ställa?</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defTabSz="947684">
              <a:defRPr/>
            </a:pPr>
            <a:endParaRPr lang="sv-SE" sz="1900" dirty="0">
              <a:latin typeface="Calibri" panose="020F0502020204030204" pitchFamily="34" charset="0"/>
              <a:ea typeface="Calibri" panose="020F0502020204030204" pitchFamily="34" charset="0"/>
              <a:cs typeface="Arial" panose="020B0604020202020204" pitchFamily="34" charset="0"/>
            </a:endParaRPr>
          </a:p>
          <a:p>
            <a:pPr defTabSz="947684">
              <a:defRPr/>
            </a:pPr>
            <a:endParaRPr lang="sv-SE" sz="1900" dirty="0">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pPr defTabSz="473842">
              <a:defRPr/>
            </a:pPr>
            <a:fld id="{42CE015E-A31E-4ACB-BF1E-A80A5569F449}" type="slidenum">
              <a:rPr lang="sv-SE">
                <a:solidFill>
                  <a:prstClr val="black"/>
                </a:solidFill>
                <a:latin typeface="Calibri" panose="020F0502020204030204"/>
              </a:rPr>
              <a:pPr defTabSz="473842">
                <a:defRPr/>
              </a:pPr>
              <a:t>7</a:t>
            </a:fld>
            <a:endParaRPr lang="sv-SE">
              <a:solidFill>
                <a:prstClr val="black"/>
              </a:solidFill>
              <a:latin typeface="Calibri" panose="020F0502020204030204"/>
            </a:endParaRPr>
          </a:p>
        </p:txBody>
      </p:sp>
    </p:spTree>
    <p:extLst>
      <p:ext uri="{BB962C8B-B14F-4D97-AF65-F5344CB8AC3E}">
        <p14:creationId xmlns:p14="http://schemas.microsoft.com/office/powerpoint/2010/main" val="469756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29"/>
              </a:spcAft>
            </a:pPr>
            <a:r>
              <a:rPr lang="sv-SE" sz="1900" i="1" kern="100" dirty="0">
                <a:latin typeface="Arial" panose="020B0604020202020204" pitchFamily="34" charset="0"/>
                <a:ea typeface="Arial" panose="020B0604020202020204" pitchFamily="34" charset="0"/>
                <a:cs typeface="Times New Roman" panose="02020603050405020304" pitchFamily="18" charset="0"/>
              </a:rPr>
              <a:t>För att jobba systematiskt med att lösa problem eller utmaningar kan man använda sig av resultatkedjan. </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kern="100" dirty="0">
                <a:latin typeface="Arial" panose="020B0604020202020204" pitchFamily="34" charset="0"/>
                <a:ea typeface="Arial" panose="020B0604020202020204" pitchFamily="34" charset="0"/>
                <a:cs typeface="Times New Roman" panose="02020603050405020304" pitchFamily="18" charset="0"/>
              </a:rPr>
              <a:t>Steg 1</a:t>
            </a: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Vi har identifierat ett problem/utmaning, exempelvis låg examensgrad i en utbildning.</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Exempel på frågor att arbeta med i steg 1:</a:t>
            </a: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Vad är problemet och hur påverkar det utbildningens resultat och effekt?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Vilken effekt/målbild vill vi uppnå med utbildningen?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Hur påverkar problemet vår målbild/önskade effekt?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473842" fontAlgn="base">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kern="100" dirty="0">
                <a:latin typeface="Arial" panose="020B0604020202020204" pitchFamily="34" charset="0"/>
                <a:ea typeface="Arial" panose="020B0604020202020204" pitchFamily="34" charset="0"/>
                <a:cs typeface="Times New Roman" panose="02020603050405020304" pitchFamily="18" charset="0"/>
              </a:rPr>
              <a:t>Steg 2 </a:t>
            </a: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Vi behöver kartlägga och analysera situationen. Kartläggningen görs genom att exempelvis ta fram statistik för hur det sett ut över tid. Hur ser de studerandes kunskap om yrkesrollen ut? Hur ser de studerandes branschkunskap ut? Hur ser studiedokumentationen ut? När allt underlag finns på plats i kartläggningen så kan vi börja analysera. </a:t>
            </a:r>
          </a:p>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Hoppa inte över kartläggningen och analysen för att gå direkt går till steg 3, det vill säga att gå direkt till att identifiera en lösning av problemet. Det kan ta tid att ta fram underlag, men att identifiera en lösning utan diskussion och analys är att göra något planlöst. </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Exempel på frågor att arbeta med i steg 2:</a:t>
            </a: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Vad finns det för befintlig information/underlag om problemet i utbildningen?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Finns det statistik?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Har andra liknande problem? Till exempel i näringslivet eller i andra utbildningar.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Finns det goda exempel där de löst motsvarande problem?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Vem ansvarar för att ta fram eventuellt kompletterande underlag?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När presenteras underlaget och för vem/vilka?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spcAft>
                <a:spcPts val="829"/>
              </a:spcAft>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När görs analysen och vem/vilka analyserar?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kern="100" dirty="0">
                <a:latin typeface="Arial" panose="020B0604020202020204" pitchFamily="34" charset="0"/>
                <a:ea typeface="Arial" panose="020B0604020202020204" pitchFamily="34" charset="0"/>
                <a:cs typeface="Arial" panose="020B0604020202020204" pitchFamily="34" charset="0"/>
              </a:rPr>
              <a: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kern="100" dirty="0">
                <a:latin typeface="Arial" panose="020B0604020202020204" pitchFamily="34" charset="0"/>
                <a:ea typeface="Arial" panose="020B0604020202020204" pitchFamily="34" charset="0"/>
                <a:cs typeface="Arial" panose="020B0604020202020204" pitchFamily="34" charset="0"/>
              </a:rPr>
              <a:t>Steg 3</a:t>
            </a:r>
          </a:p>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Här identifieras en möjlig lösning på problemet. Det som är extra viktigt här är att komma fram till ett sätt för </a:t>
            </a:r>
            <a:r>
              <a:rPr lang="sv-SE" sz="1900" i="1" kern="100" dirty="0">
                <a:latin typeface="Arial" panose="020B0604020202020204" pitchFamily="34" charset="0"/>
                <a:ea typeface="Arial" panose="020B0604020202020204" pitchFamily="34" charset="0"/>
                <a:cs typeface="Arial" panose="020B0604020202020204" pitchFamily="34" charset="0"/>
              </a:rPr>
              <a:t>hur</a:t>
            </a:r>
            <a:r>
              <a:rPr lang="sv-SE" sz="1900" b="1" i="1" kern="100" dirty="0">
                <a:latin typeface="Arial" panose="020B0604020202020204" pitchFamily="34" charset="0"/>
                <a:ea typeface="Arial" panose="020B0604020202020204" pitchFamily="34" charset="0"/>
                <a:cs typeface="Arial" panose="020B0604020202020204" pitchFamily="34" charset="0"/>
              </a:rPr>
              <a:t> </a:t>
            </a:r>
            <a:r>
              <a:rPr lang="sv-SE" sz="1900" kern="100" dirty="0">
                <a:latin typeface="Arial" panose="020B0604020202020204" pitchFamily="34" charset="0"/>
                <a:ea typeface="Arial" panose="020B0604020202020204" pitchFamily="34" charset="0"/>
                <a:cs typeface="Arial" panose="020B0604020202020204" pitchFamily="34" charset="0"/>
              </a:rPr>
              <a:t>vi ska mäta om lösningen gett resultat. </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Exempel på frågor att arbeta med i steg 3:</a:t>
            </a: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Vilka möjliga lösningar finns på det identifierade problemet?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När tar vi beslut om vilken lösning vi vill prova?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Vem ansvarar för lösningen?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spcAft>
                <a:spcPts val="829"/>
              </a:spcAft>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Hur kan vi mäta resultatet av lösningen?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i="1" kern="100" dirty="0">
                <a:latin typeface="Arial" panose="020B0604020202020204" pitchFamily="34" charset="0"/>
                <a:ea typeface="Arial" panose="020B0604020202020204" pitchFamily="34" charset="0"/>
                <a:cs typeface="Arial" panose="020B0604020202020204" pitchFamily="34" charset="0"/>
              </a:rPr>
              <a: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kern="100" dirty="0">
                <a:latin typeface="Arial" panose="020B0604020202020204" pitchFamily="34" charset="0"/>
                <a:ea typeface="Arial" panose="020B0604020202020204" pitchFamily="34" charset="0"/>
                <a:cs typeface="Arial" panose="020B0604020202020204" pitchFamily="34" charset="0"/>
              </a:rPr>
              <a:t>Steg 4</a:t>
            </a:r>
            <a:r>
              <a:rPr lang="sv-SE" sz="1900" kern="100" dirty="0">
                <a:latin typeface="Arial" panose="020B0604020202020204" pitchFamily="34" charset="0"/>
                <a:ea typeface="Arial" panose="020B0604020202020204" pitchFamily="34" charset="0"/>
                <a:cs typeface="Arial" panose="020B0604020202020204" pitchFamily="34" charset="0"/>
              </a:rPr>
              <a:t> </a:t>
            </a:r>
          </a:p>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Handlar om att genomföra och följa upp lösningen. </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Exempel på frågor att arbeta med i steg 4:</a:t>
            </a:r>
          </a:p>
          <a:p>
            <a:pPr marL="355382" indent="-355382" fontAlgn="base">
              <a:lnSpc>
                <a:spcPct val="107000"/>
              </a:lnSpc>
              <a:spcAft>
                <a:spcPts val="829"/>
              </a:spcAft>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Vem ansvarar för att genomföra lösningen?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När genomförs lösningen?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Vem genomför uppföljningen av lösningen?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spcAft>
                <a:spcPts val="829"/>
              </a:spcAft>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När är det lämpligt att göra en uppföljning?</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kern="100" dirty="0">
                <a:latin typeface="Arial" panose="020B0604020202020204" pitchFamily="34" charset="0"/>
                <a:ea typeface="Arial" panose="020B0604020202020204" pitchFamily="34" charset="0"/>
                <a:cs typeface="Arial" panose="020B0604020202020204" pitchFamily="34" charset="0"/>
              </a:rPr>
              <a:t>Steg 5</a:t>
            </a:r>
          </a:p>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Här redovisas resultatet av lösningen för de berörda, exempelvis ledningsgruppen, som analyserar lösningen. En lösning/åtgärd kanske inte ger det resultat vi eftersöker. Det kan leda till att vi behöver gå tillbaka till kartläggningen och analysen eller så behöver vi upprepa lösningen/åtgärden ett antal gånger. </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Exempel på frågor att arbeta med i steg 5:</a:t>
            </a: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Vad gav lösningen för resultat?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Är vi nöjda med resultatet som lösningen gav?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Vill vi fortsätta att upprepa lösningen/åtgärden?</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marL="355382" indent="-355382" fontAlgn="base">
              <a:lnSpc>
                <a:spcPct val="107000"/>
              </a:lnSpc>
              <a:spcAft>
                <a:spcPts val="829"/>
              </a:spcAft>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Behöver vi gå tillbaka i resultatkedjan för att hitta andra möjliga lösningar?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kern="100" dirty="0">
                <a:latin typeface="Arial" panose="020B0604020202020204" pitchFamily="34" charset="0"/>
                <a:ea typeface="Arial" panose="020B0604020202020204" pitchFamily="34" charset="0"/>
                <a:cs typeface="Arial" panose="020B0604020202020204" pitchFamily="34" charset="0"/>
              </a:rPr>
              <a: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b="1" kern="100" dirty="0">
                <a:latin typeface="Arial" panose="020B0604020202020204" pitchFamily="34" charset="0"/>
                <a:ea typeface="Arial" panose="020B0604020202020204" pitchFamily="34" charset="0"/>
                <a:cs typeface="Arial" panose="020B0604020202020204" pitchFamily="34" charset="0"/>
              </a:rPr>
              <a:t>Steg 6</a:t>
            </a:r>
          </a:p>
          <a:p>
            <a:pPr>
              <a:lnSpc>
                <a:spcPct val="107000"/>
              </a:lnSpc>
              <a:spcAft>
                <a:spcPts val="829"/>
              </a:spcAft>
            </a:pPr>
            <a:r>
              <a:rPr lang="sv-SE" sz="1900" kern="100" dirty="0">
                <a:latin typeface="Arial" panose="020B0604020202020204" pitchFamily="34" charset="0"/>
                <a:ea typeface="Arial" panose="020B0604020202020204" pitchFamily="34" charset="0"/>
                <a:cs typeface="Arial" panose="020B0604020202020204" pitchFamily="34" charset="0"/>
              </a:rPr>
              <a:t>Verktyget synliggör en process som sätter en riktning mot den önskade effekten. I resultatkedjans sista steg, diskuteras och analyseras om lösningen/åtgärden gav den effekt vi var ute efter. </a:t>
            </a:r>
          </a:p>
          <a:p>
            <a:pPr>
              <a:lnSpc>
                <a:spcPct val="107000"/>
              </a:lnSpc>
              <a:spcAft>
                <a:spcPts val="829"/>
              </a:spcAft>
            </a:pP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29"/>
              </a:spcAft>
            </a:pPr>
            <a:r>
              <a:rPr lang="sv-SE" sz="1900" kern="100" dirty="0">
                <a:latin typeface="Arial" panose="020B0604020202020204" pitchFamily="34" charset="0"/>
                <a:ea typeface="Arial" panose="020B0604020202020204" pitchFamily="34" charset="0"/>
                <a:cs typeface="Times New Roman" panose="02020603050405020304" pitchFamily="18" charset="0"/>
              </a:rPr>
              <a:t>Exempel på frågor att arbeta med i steg 6:</a:t>
            </a:r>
          </a:p>
          <a:p>
            <a:pPr marL="355382" indent="-355382" fontAlgn="base">
              <a:lnSpc>
                <a:spcPct val="107000"/>
              </a:lnSpc>
              <a:spcAft>
                <a:spcPts val="829"/>
              </a:spcAft>
              <a:buFont typeface="Calibri" panose="020F0502020204030204" pitchFamily="34" charset="0"/>
              <a:buChar char="-"/>
            </a:pPr>
            <a:r>
              <a:rPr lang="sv-SE" sz="1900" kern="100" dirty="0">
                <a:latin typeface="Arial" panose="020B0604020202020204" pitchFamily="34" charset="0"/>
                <a:ea typeface="Arial" panose="020B0604020202020204" pitchFamily="34" charset="0"/>
                <a:cs typeface="Arial" panose="020B0604020202020204" pitchFamily="34" charset="0"/>
              </a:rPr>
              <a:t>Gjorde aktiviteten som var lösningen på problemet så att exempelvis utbildningen kompetensförsörjer arbetslivet ännu bättre? På vilket sätt? </a:t>
            </a:r>
            <a:endParaRPr lang="sv-SE" sz="1900" kern="100" dirty="0">
              <a:latin typeface="Arial" panose="020B0604020202020204" pitchFamily="34" charset="0"/>
              <a:ea typeface="Arial" panose="020B060402020202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pPr defTabSz="473842">
              <a:defRPr/>
            </a:pPr>
            <a:fld id="{42CE015E-A31E-4ACB-BF1E-A80A5569F449}" type="slidenum">
              <a:rPr lang="sv-SE">
                <a:solidFill>
                  <a:prstClr val="black"/>
                </a:solidFill>
                <a:latin typeface="Calibri" panose="020F0502020204030204"/>
              </a:rPr>
              <a:pPr defTabSz="473842">
                <a:defRPr/>
              </a:pPr>
              <a:t>8</a:t>
            </a:fld>
            <a:endParaRPr lang="sv-SE">
              <a:solidFill>
                <a:prstClr val="black"/>
              </a:solidFill>
              <a:latin typeface="Calibri" panose="020F0502020204030204"/>
            </a:endParaRPr>
          </a:p>
        </p:txBody>
      </p:sp>
    </p:spTree>
    <p:extLst>
      <p:ext uri="{BB962C8B-B14F-4D97-AF65-F5344CB8AC3E}">
        <p14:creationId xmlns:p14="http://schemas.microsoft.com/office/powerpoint/2010/main" val="3310694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Lägg in ert resultatdiagram här. </a:t>
            </a:r>
          </a:p>
          <a:p>
            <a:r>
              <a:rPr lang="sv-SE" dirty="0"/>
              <a:t>Analysera och diskutera det i grupp.</a:t>
            </a:r>
          </a:p>
          <a:p>
            <a:r>
              <a:rPr lang="sv-SE" dirty="0"/>
              <a:t>Finns inget diagram går det att skapa ett med hjälp av självvärderingsverktyget.</a:t>
            </a:r>
          </a:p>
          <a:p>
            <a:endParaRPr lang="sv-SE" dirty="0"/>
          </a:p>
          <a:p>
            <a:r>
              <a:rPr lang="sv-SE" dirty="0"/>
              <a:t>Starta med dessa frågor:</a:t>
            </a:r>
          </a:p>
          <a:p>
            <a:pPr marL="177691" indent="-177691">
              <a:buFont typeface="Arial" panose="020B0604020202020204" pitchFamily="34" charset="0"/>
              <a:buChar char="•"/>
            </a:pPr>
            <a:r>
              <a:rPr lang="sv-SE" dirty="0"/>
              <a:t>Är vi nöjda med hur genomströmningen ser ut?</a:t>
            </a:r>
          </a:p>
          <a:p>
            <a:pPr marL="177691" indent="-177691">
              <a:buFont typeface="Arial" panose="020B0604020202020204" pitchFamily="34" charset="0"/>
              <a:buChar char="•"/>
            </a:pPr>
            <a:r>
              <a:rPr lang="sv-SE" dirty="0"/>
              <a:t>Finns det utmaningar? Vilka är de?</a:t>
            </a:r>
          </a:p>
          <a:p>
            <a:pPr marL="177691" indent="-177691">
              <a:buFont typeface="Arial" panose="020B0604020202020204" pitchFamily="34" charset="0"/>
              <a:buChar char="•"/>
            </a:pPr>
            <a:endParaRPr lang="sv-SE" dirty="0"/>
          </a:p>
        </p:txBody>
      </p:sp>
      <p:sp>
        <p:nvSpPr>
          <p:cNvPr id="4" name="Platshållare för bildnummer 3"/>
          <p:cNvSpPr>
            <a:spLocks noGrp="1"/>
          </p:cNvSpPr>
          <p:nvPr>
            <p:ph type="sldNum" sz="quarter" idx="5"/>
          </p:nvPr>
        </p:nvSpPr>
        <p:spPr/>
        <p:txBody>
          <a:bodyPr/>
          <a:lstStyle/>
          <a:p>
            <a:pPr defTabSz="473842">
              <a:defRPr/>
            </a:pPr>
            <a:fld id="{42CE015E-A31E-4ACB-BF1E-A80A5569F449}" type="slidenum">
              <a:rPr lang="sv-SE">
                <a:solidFill>
                  <a:prstClr val="black"/>
                </a:solidFill>
                <a:latin typeface="Calibri" panose="020F0502020204030204"/>
              </a:rPr>
              <a:pPr defTabSz="473842">
                <a:defRPr/>
              </a:pPr>
              <a:t>9</a:t>
            </a:fld>
            <a:endParaRPr lang="sv-SE">
              <a:solidFill>
                <a:prstClr val="black"/>
              </a:solidFill>
              <a:latin typeface="Calibri" panose="020F0502020204030204"/>
            </a:endParaRPr>
          </a:p>
        </p:txBody>
      </p:sp>
    </p:spTree>
    <p:extLst>
      <p:ext uri="{BB962C8B-B14F-4D97-AF65-F5344CB8AC3E}">
        <p14:creationId xmlns:p14="http://schemas.microsoft.com/office/powerpoint/2010/main" val="24032472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6.svg"/><Relationship Id="rId4" Type="http://schemas.openxmlformats.org/officeDocument/2006/relationships/image" Target="../media/image15.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17.svg"/><Relationship Id="rId4" Type="http://schemas.openxmlformats.org/officeDocument/2006/relationships/image" Target="../media/image9.pn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18.svg"/><Relationship Id="rId4" Type="http://schemas.openxmlformats.org/officeDocument/2006/relationships/image" Target="../media/image11.png"/></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19.svg"/><Relationship Id="rId4" Type="http://schemas.openxmlformats.org/officeDocument/2006/relationships/image" Target="../media/image13.pn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0.svg"/><Relationship Id="rId4" Type="http://schemas.openxmlformats.org/officeDocument/2006/relationships/image" Target="../media/image15.png"/></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C2415EA7-5A61-4401-8516-FC651D9220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1222" y="1457888"/>
            <a:ext cx="6916756" cy="3659187"/>
          </a:xfrm>
          <a:prstGeom prst="rect">
            <a:avLst/>
          </a:prstGeom>
        </p:spPr>
      </p:pic>
    </p:spTree>
    <p:extLst>
      <p:ext uri="{BB962C8B-B14F-4D97-AF65-F5344CB8AC3E}">
        <p14:creationId xmlns:p14="http://schemas.microsoft.com/office/powerpoint/2010/main" val="35905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FA1C5CB2-734E-492D-BB70-E2F65363916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2790" y="2410349"/>
            <a:ext cx="8766419" cy="1557020"/>
          </a:xfrm>
          <a:prstGeom prst="rect">
            <a:avLst/>
          </a:prstGeom>
        </p:spPr>
      </p:pic>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206709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72CA01A0-A2BF-487A-BED0-8E45834526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a:p>
        </p:txBody>
      </p:sp>
    </p:spTree>
    <p:extLst>
      <p:ext uri="{BB962C8B-B14F-4D97-AF65-F5344CB8AC3E}">
        <p14:creationId xmlns:p14="http://schemas.microsoft.com/office/powerpoint/2010/main" val="1363174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CDA7DAAB-63F9-4C62-8323-6BB8178E4F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a:p>
        </p:txBody>
      </p:sp>
    </p:spTree>
    <p:extLst>
      <p:ext uri="{BB962C8B-B14F-4D97-AF65-F5344CB8AC3E}">
        <p14:creationId xmlns:p14="http://schemas.microsoft.com/office/powerpoint/2010/main" val="55819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A615F1DF-C331-488A-9027-BC415857657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a:p>
        </p:txBody>
      </p:sp>
    </p:spTree>
    <p:extLst>
      <p:ext uri="{BB962C8B-B14F-4D97-AF65-F5344CB8AC3E}">
        <p14:creationId xmlns:p14="http://schemas.microsoft.com/office/powerpoint/2010/main" val="1589827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55362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B609D8EC-D6A2-4FE3-B748-7C72E97707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6177" y="2162096"/>
            <a:ext cx="7919645" cy="2016577"/>
          </a:xfrm>
          <a:prstGeom prst="rect">
            <a:avLst/>
          </a:prstGeom>
        </p:spPr>
      </p:pic>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925060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10" name="Rektangel 9">
            <a:extLst>
              <a:ext uri="{FF2B5EF4-FFF2-40B4-BE49-F238E27FC236}">
                <a16:creationId xmlns:a16="http://schemas.microsoft.com/office/drawing/2014/main" id="{270859D1-85FF-41FD-A18F-151D77340315}"/>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F0389F-BA9F-4946-BD12-DACE101987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35972A32-3F22-4057-BBFE-AD1002186FA6}"/>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a:p>
        </p:txBody>
      </p:sp>
    </p:spTree>
    <p:extLst>
      <p:ext uri="{BB962C8B-B14F-4D97-AF65-F5344CB8AC3E}">
        <p14:creationId xmlns:p14="http://schemas.microsoft.com/office/powerpoint/2010/main" val="720778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60E82E08-F7FF-4F72-B362-7D1708890B1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F0635B78-F652-4238-924E-2E81271DE1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BFEE5C2A-3EFB-479F-B11A-624BDA3BEC4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399823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6E08001E-3677-4CAB-B7DE-B9F7A178956D}"/>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E5BE1D33-77F0-4176-92BC-9E72896F6C6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0" name="Title 1">
            <a:extLst>
              <a:ext uri="{FF2B5EF4-FFF2-40B4-BE49-F238E27FC236}">
                <a16:creationId xmlns:a16="http://schemas.microsoft.com/office/drawing/2014/main" id="{6686D82F-1F47-4408-937C-4C8BAAE54482}"/>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406492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3F3123A3-AF9D-4056-B3ED-5D6C4D876B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9" name="Bild 8">
            <a:extLst>
              <a:ext uri="{FF2B5EF4-FFF2-40B4-BE49-F238E27FC236}">
                <a16:creationId xmlns:a16="http://schemas.microsoft.com/office/drawing/2014/main" id="{383317E8-210D-420A-9E18-8FB614540B0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476" y="2326403"/>
            <a:ext cx="7605048" cy="1706433"/>
          </a:xfrm>
          <a:prstGeom prst="rect">
            <a:avLst/>
          </a:prstGeom>
        </p:spPr>
      </p:pic>
    </p:spTree>
    <p:extLst>
      <p:ext uri="{BB962C8B-B14F-4D97-AF65-F5344CB8AC3E}">
        <p14:creationId xmlns:p14="http://schemas.microsoft.com/office/powerpoint/2010/main" val="221888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FB7396D-DCAD-4DAE-B8AD-C7DDCDD036A9}"/>
              </a:ext>
            </a:extLst>
          </p:cNvPr>
          <p:cNvSpPr/>
          <p:nvPr userDrawn="1"/>
        </p:nvSpPr>
        <p:spPr>
          <a:xfrm>
            <a:off x="3311"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D018AC7B-1C19-494D-BB1B-6676EC5A4E6A}"/>
              </a:ext>
            </a:extLst>
          </p:cNvPr>
          <p:cNvSpPr/>
          <p:nvPr userDrawn="1"/>
        </p:nvSpPr>
        <p:spPr>
          <a:xfrm>
            <a:off x="0" y="4678219"/>
            <a:ext cx="12192000" cy="1357873"/>
          </a:xfrm>
          <a:prstGeom prst="rect">
            <a:avLst/>
          </a:prstGeom>
          <a:solidFill>
            <a:srgbClr val="2333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D539F9BD-9A07-4344-B635-66B1B8726C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32548" y="5002555"/>
            <a:ext cx="1340559" cy="709200"/>
          </a:xfrm>
          <a:prstGeom prst="rect">
            <a:avLst/>
          </a:prstGeom>
        </p:spPr>
      </p:pic>
      <p:sp>
        <p:nvSpPr>
          <p:cNvPr id="2" name="Title 1"/>
          <p:cNvSpPr>
            <a:spLocks noGrp="1"/>
          </p:cNvSpPr>
          <p:nvPr>
            <p:ph type="ctrTitle"/>
          </p:nvPr>
        </p:nvSpPr>
        <p:spPr>
          <a:xfrm>
            <a:off x="1285875" y="1651071"/>
            <a:ext cx="9144000" cy="1057419"/>
          </a:xfrm>
          <a:noFill/>
        </p:spPr>
        <p:txBody>
          <a:bodyPr lIns="0" rIns="252000" anchor="ctr"/>
          <a:lstStyle>
            <a:lvl1pPr algn="ctr">
              <a:defRPr sz="6000">
                <a:solidFill>
                  <a:schemeClr val="bg1"/>
                </a:solidFill>
                <a:latin typeface="Arial" panose="020B0604020202020204" pitchFamily="34" charset="0"/>
                <a:cs typeface="Arial" panose="020B0604020202020204" pitchFamily="34" charset="0"/>
              </a:defRPr>
            </a:lvl1pPr>
          </a:lstStyle>
          <a:p>
            <a:r>
              <a:rPr lang="sv-SE"/>
              <a:t>Klicka här för att ändra mall för rubrikformat</a:t>
            </a:r>
            <a:endParaRPr lang="en-US"/>
          </a:p>
        </p:txBody>
      </p:sp>
      <p:sp>
        <p:nvSpPr>
          <p:cNvPr id="3" name="Subtitle 2"/>
          <p:cNvSpPr>
            <a:spLocks noGrp="1"/>
          </p:cNvSpPr>
          <p:nvPr>
            <p:ph type="subTitle" idx="1" hasCustomPrompt="1"/>
          </p:nvPr>
        </p:nvSpPr>
        <p:spPr>
          <a:xfrm>
            <a:off x="631384" y="4747532"/>
            <a:ext cx="9182271" cy="1202835"/>
          </a:xfrm>
        </p:spPr>
        <p:txBody>
          <a:bodyPr>
            <a:noAutofit/>
          </a:bodyPr>
          <a:lstStyle>
            <a:lvl1pPr marL="0" indent="0" algn="l">
              <a:lnSpc>
                <a:spcPct val="100000"/>
              </a:lnSpc>
              <a:spcBef>
                <a:spcPts val="0"/>
              </a:spcBef>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Enhet för </a:t>
            </a:r>
            <a:br>
              <a:rPr lang="sv-SE"/>
            </a:br>
            <a:r>
              <a:rPr lang="sv-SE"/>
              <a:t>Typ av presentation och/eller ort och datum</a:t>
            </a:r>
          </a:p>
          <a:p>
            <a:r>
              <a:rPr lang="sv-SE"/>
              <a:t>Namn</a:t>
            </a:r>
          </a:p>
          <a:p>
            <a:endParaRPr lang="en-US"/>
          </a:p>
        </p:txBody>
      </p:sp>
    </p:spTree>
    <p:extLst>
      <p:ext uri="{BB962C8B-B14F-4D97-AF65-F5344CB8AC3E}">
        <p14:creationId xmlns:p14="http://schemas.microsoft.com/office/powerpoint/2010/main" val="2345779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9" name="Rektangel 8">
            <a:extLst>
              <a:ext uri="{FF2B5EF4-FFF2-40B4-BE49-F238E27FC236}">
                <a16:creationId xmlns:a16="http://schemas.microsoft.com/office/drawing/2014/main" id="{3A0C9F0B-7915-4767-923E-FDA7618DD2B0}"/>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itle 1">
            <a:extLst>
              <a:ext uri="{FF2B5EF4-FFF2-40B4-BE49-F238E27FC236}">
                <a16:creationId xmlns:a16="http://schemas.microsoft.com/office/drawing/2014/main" id="{36BBD127-5F4A-46DA-9FE8-B8BF8D666806}"/>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pic>
        <p:nvPicPr>
          <p:cNvPr id="6" name="Bild 5">
            <a:extLst>
              <a:ext uri="{FF2B5EF4-FFF2-40B4-BE49-F238E27FC236}">
                <a16:creationId xmlns:a16="http://schemas.microsoft.com/office/drawing/2014/main" id="{5D8FFD6D-432E-449B-953D-D61F930C01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Tree>
    <p:extLst>
      <p:ext uri="{BB962C8B-B14F-4D97-AF65-F5344CB8AC3E}">
        <p14:creationId xmlns:p14="http://schemas.microsoft.com/office/powerpoint/2010/main" val="457197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1B4CCCB0-B56E-402E-92EB-DB682856032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4C09453C-B779-466E-8D2B-6A13341ABE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F3F8BA60-DB5B-4DAB-A5D7-D8EBE622412C}"/>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1280526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86A38058-0F6C-4A12-BB38-4D9CE84DFA1E}"/>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22B2C1D7-9762-49EA-9D4E-C9C3F03703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016F6400-5915-4EE6-ACF5-A42308E046E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3274018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4" name="Bild 3">
            <a:extLst>
              <a:ext uri="{FF2B5EF4-FFF2-40B4-BE49-F238E27FC236}">
                <a16:creationId xmlns:a16="http://schemas.microsoft.com/office/drawing/2014/main" id="{976A7162-E04E-4165-BE96-BB2F0CF34BF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316000" y="2240004"/>
            <a:ext cx="7560000" cy="1916178"/>
          </a:xfrm>
          <a:prstGeom prst="rect">
            <a:avLst/>
          </a:prstGeom>
        </p:spPr>
      </p:pic>
    </p:spTree>
    <p:extLst>
      <p:ext uri="{BB962C8B-B14F-4D97-AF65-F5344CB8AC3E}">
        <p14:creationId xmlns:p14="http://schemas.microsoft.com/office/powerpoint/2010/main" val="40906663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9" name="Rektangel 8">
            <a:extLst>
              <a:ext uri="{FF2B5EF4-FFF2-40B4-BE49-F238E27FC236}">
                <a16:creationId xmlns:a16="http://schemas.microsoft.com/office/drawing/2014/main" id="{8A0077A0-6F49-450A-BE1F-BCE3250564E1}"/>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A7830859-BC56-4FAB-84BE-8DF7A437A10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90101" y="109375"/>
            <a:ext cx="1980000" cy="501856"/>
          </a:xfrm>
          <a:prstGeom prst="rect">
            <a:avLst/>
          </a:prstGeom>
        </p:spPr>
      </p:pic>
      <p:sp>
        <p:nvSpPr>
          <p:cNvPr id="11" name="Title 1">
            <a:extLst>
              <a:ext uri="{FF2B5EF4-FFF2-40B4-BE49-F238E27FC236}">
                <a16:creationId xmlns:a16="http://schemas.microsoft.com/office/drawing/2014/main" id="{991C5D54-C0E3-4B22-A35D-EC261B84677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13302420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7BF8B9B9-DF06-4A4F-9FA3-F8A32CB9EDF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4DE91F72-1D17-4380-9F35-E8D49A0B38B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90101" y="109375"/>
            <a:ext cx="1980000" cy="501856"/>
          </a:xfrm>
          <a:prstGeom prst="rect">
            <a:avLst/>
          </a:prstGeom>
        </p:spPr>
      </p:pic>
      <p:sp>
        <p:nvSpPr>
          <p:cNvPr id="11" name="Title 1">
            <a:extLst>
              <a:ext uri="{FF2B5EF4-FFF2-40B4-BE49-F238E27FC236}">
                <a16:creationId xmlns:a16="http://schemas.microsoft.com/office/drawing/2014/main" id="{994EEF28-B936-436D-BEC9-41EAE94048C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1594632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971AE36A-73B5-42AE-A2C5-88156FC1B64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EAEDBC1-61A3-4466-8A95-ABE2F6E2AC4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90101" y="109375"/>
            <a:ext cx="1980000" cy="501856"/>
          </a:xfrm>
          <a:prstGeom prst="rect">
            <a:avLst/>
          </a:prstGeom>
        </p:spPr>
      </p:pic>
      <p:sp>
        <p:nvSpPr>
          <p:cNvPr id="10" name="Title 1">
            <a:extLst>
              <a:ext uri="{FF2B5EF4-FFF2-40B4-BE49-F238E27FC236}">
                <a16:creationId xmlns:a16="http://schemas.microsoft.com/office/drawing/2014/main" id="{3A07152C-101C-4904-83E7-F8F8C6ED4C7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35933538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Bild 4">
            <a:extLst>
              <a:ext uri="{FF2B5EF4-FFF2-40B4-BE49-F238E27FC236}">
                <a16:creationId xmlns:a16="http://schemas.microsoft.com/office/drawing/2014/main" id="{B850C954-8560-4B89-92E5-DD6C7226A79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036000" y="2654650"/>
            <a:ext cx="6120000" cy="1253142"/>
          </a:xfrm>
          <a:prstGeom prst="rect">
            <a:avLst/>
          </a:prstGeom>
        </p:spPr>
      </p:pic>
    </p:spTree>
    <p:extLst>
      <p:ext uri="{BB962C8B-B14F-4D97-AF65-F5344CB8AC3E}">
        <p14:creationId xmlns:p14="http://schemas.microsoft.com/office/powerpoint/2010/main" val="34157287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10" name="Rektangel 9">
            <a:extLst>
              <a:ext uri="{FF2B5EF4-FFF2-40B4-BE49-F238E27FC236}">
                <a16:creationId xmlns:a16="http://schemas.microsoft.com/office/drawing/2014/main" id="{D1F74581-B875-4049-B521-C00CFF70FDA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086ADBE-690C-4C48-8E5A-BCE6044AAB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B607530C-C00D-4E57-AA3B-7EDEAAE9F9D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15660552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9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286FF076-7E82-4249-872E-4FF0B8BD77E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9EFE772D-C813-41FF-803E-F95C24244E7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46D7D555-201A-414A-A069-09B7F9690B29}"/>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37836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MYH2019">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2838297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0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EE4F5E70-C4A0-435D-8D83-7A3668984BB6}"/>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2194B662-8AE9-43D3-84FD-E2CD3BE4911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0" name="Title 1">
            <a:extLst>
              <a:ext uri="{FF2B5EF4-FFF2-40B4-BE49-F238E27FC236}">
                <a16:creationId xmlns:a16="http://schemas.microsoft.com/office/drawing/2014/main" id="{C7297FC4-6B60-4581-9BC2-B3622E04452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935685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8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6" name="Bild 5">
            <a:extLst>
              <a:ext uri="{FF2B5EF4-FFF2-40B4-BE49-F238E27FC236}">
                <a16:creationId xmlns:a16="http://schemas.microsoft.com/office/drawing/2014/main" id="{39DCD1C6-6AE6-4711-B780-5B694FB69B9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028366" y="2657351"/>
            <a:ext cx="4320000" cy="1229268"/>
          </a:xfrm>
          <a:prstGeom prst="rect">
            <a:avLst/>
          </a:prstGeom>
        </p:spPr>
      </p:pic>
    </p:spTree>
    <p:extLst>
      <p:ext uri="{BB962C8B-B14F-4D97-AF65-F5344CB8AC3E}">
        <p14:creationId xmlns:p14="http://schemas.microsoft.com/office/powerpoint/2010/main" val="12931184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9" name="Rektangel 8">
            <a:extLst>
              <a:ext uri="{FF2B5EF4-FFF2-40B4-BE49-F238E27FC236}">
                <a16:creationId xmlns:a16="http://schemas.microsoft.com/office/drawing/2014/main" id="{BACC9A31-B12B-4BA4-B6FC-9B30787803B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FEDE99DE-CB61-4EBD-944B-95F59D2FE8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1708" y="206644"/>
            <a:ext cx="1080000" cy="307317"/>
          </a:xfrm>
          <a:prstGeom prst="rect">
            <a:avLst/>
          </a:prstGeom>
        </p:spPr>
      </p:pic>
      <p:sp>
        <p:nvSpPr>
          <p:cNvPr id="11" name="Title 1">
            <a:extLst>
              <a:ext uri="{FF2B5EF4-FFF2-40B4-BE49-F238E27FC236}">
                <a16:creationId xmlns:a16="http://schemas.microsoft.com/office/drawing/2014/main" id="{BFA70FEC-C518-4BED-BD18-5C07FBBB3BD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2282157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1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E291290-B8A9-49A1-998E-B4C521AEF0D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68A6FFF5-EDD3-49B5-AD40-59DCBAE7445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1708" y="206644"/>
            <a:ext cx="1080000" cy="307317"/>
          </a:xfrm>
          <a:prstGeom prst="rect">
            <a:avLst/>
          </a:prstGeom>
        </p:spPr>
      </p:pic>
      <p:sp>
        <p:nvSpPr>
          <p:cNvPr id="11" name="Title 1">
            <a:extLst>
              <a:ext uri="{FF2B5EF4-FFF2-40B4-BE49-F238E27FC236}">
                <a16:creationId xmlns:a16="http://schemas.microsoft.com/office/drawing/2014/main" id="{B9FF3A20-8CCF-41DC-AE50-230E27D06330}"/>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160024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2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4539623E-F169-4996-A600-0722109A865B}"/>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A92A7B50-968A-45E1-B10E-EF9A76A39A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1708" y="206644"/>
            <a:ext cx="1080000" cy="307317"/>
          </a:xfrm>
          <a:prstGeom prst="rect">
            <a:avLst/>
          </a:prstGeom>
        </p:spPr>
      </p:pic>
      <p:sp>
        <p:nvSpPr>
          <p:cNvPr id="10" name="Title 1">
            <a:extLst>
              <a:ext uri="{FF2B5EF4-FFF2-40B4-BE49-F238E27FC236}">
                <a16:creationId xmlns:a16="http://schemas.microsoft.com/office/drawing/2014/main" id="{28B38335-855A-4586-81C9-4FF13960B9F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6063094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4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831850" y="1709738"/>
            <a:ext cx="10515600" cy="2852737"/>
          </a:xfrm>
          <a:noFill/>
        </p:spPr>
        <p:txBody>
          <a:bodyPr anchor="b"/>
          <a:lstStyle>
            <a:lvl1pPr>
              <a:defRPr sz="6000"/>
            </a:lvl1pPr>
          </a:lstStyle>
          <a:p>
            <a:r>
              <a:rPr lang="sv-SE"/>
              <a:t>Klicka här för att ändra mall för rubrikformat</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endParaRPr lang="sv-SE"/>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1618453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985154" y="2551837"/>
            <a:ext cx="9525000" cy="1754326"/>
          </a:xfrm>
          <a:noFill/>
        </p:spPr>
        <p:txBody>
          <a:bodyPr wrap="square" anchor="ctr" anchorCtr="0">
            <a:normAutofit/>
          </a:bodyPr>
          <a:lstStyle>
            <a:lvl1pPr algn="ctr">
              <a:defRPr sz="6000"/>
            </a:lvl1pPr>
          </a:lstStyle>
          <a:p>
            <a:r>
              <a:rPr lang="sv-SE"/>
              <a:t>Klicka här för att ändra mall för rubrikformat</a:t>
            </a:r>
            <a:endParaRPr lang="en-US"/>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573729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Subtitle 2">
            <a:extLst>
              <a:ext uri="{FF2B5EF4-FFF2-40B4-BE49-F238E27FC236}">
                <a16:creationId xmlns:a16="http://schemas.microsoft.com/office/drawing/2014/main" id="{15887912-8560-4238-910C-F3020838EC9F}"/>
              </a:ext>
            </a:extLst>
          </p:cNvPr>
          <p:cNvSpPr>
            <a:spLocks noGrp="1"/>
          </p:cNvSpPr>
          <p:nvPr>
            <p:ph type="subTitle" idx="1" hasCustomPrompt="1"/>
          </p:nvPr>
        </p:nvSpPr>
        <p:spPr>
          <a:xfrm>
            <a:off x="4594430" y="3140527"/>
            <a:ext cx="3003139" cy="996043"/>
          </a:xfrm>
        </p:spPr>
        <p:txBody>
          <a:bodyPr>
            <a:noAutofit/>
          </a:bodyPr>
          <a:lstStyle>
            <a:lvl1pPr marL="0" indent="0" algn="ctr">
              <a:spcBef>
                <a:spcPts val="700"/>
              </a:spcBef>
              <a:buNone/>
              <a:defRPr sz="8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Tack!</a:t>
            </a:r>
            <a:endParaRPr lang="en-US"/>
          </a:p>
        </p:txBody>
      </p:sp>
      <p:pic>
        <p:nvPicPr>
          <p:cNvPr id="5" name="Bild 4">
            <a:extLst>
              <a:ext uri="{FF2B5EF4-FFF2-40B4-BE49-F238E27FC236}">
                <a16:creationId xmlns:a16="http://schemas.microsoft.com/office/drawing/2014/main" id="{3EFA590C-F53C-4169-A76C-9EB00E45FC5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
        <p:nvSpPr>
          <p:cNvPr id="6" name="Subtitle 2">
            <a:extLst>
              <a:ext uri="{FF2B5EF4-FFF2-40B4-BE49-F238E27FC236}">
                <a16:creationId xmlns:a16="http://schemas.microsoft.com/office/drawing/2014/main" id="{DF50A07F-592C-4E49-9E34-2058CBB42154}"/>
              </a:ext>
            </a:extLst>
          </p:cNvPr>
          <p:cNvSpPr txBox="1">
            <a:spLocks/>
          </p:cNvSpPr>
          <p:nvPr userDrawn="1"/>
        </p:nvSpPr>
        <p:spPr>
          <a:xfrm>
            <a:off x="3559956" y="4404730"/>
            <a:ext cx="5072085" cy="624472"/>
          </a:xfrm>
          <a:prstGeom prst="rect">
            <a:avLst/>
          </a:prstGeom>
        </p:spPr>
        <p:txBody>
          <a:bodyPr vert="horz" lIns="91440" tIns="45720" rIns="91440" bIns="45720" rtlCol="0">
            <a:noAutofit/>
          </a:bodyPr>
          <a:lstStyle>
            <a:lvl1pPr marL="0" indent="0" algn="ctr" defTabSz="914400" rtl="0" eaLnBrk="1" latinLnBrk="0" hangingPunct="1">
              <a:lnSpc>
                <a:spcPts val="3500"/>
              </a:lnSpc>
              <a:spcBef>
                <a:spcPts val="700"/>
              </a:spcBef>
              <a:buFont typeface="Arial" panose="020B0604020202020204" pitchFamily="34" charset="0"/>
              <a:buNone/>
              <a:defRPr sz="8800" b="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2800"/>
              <a:t>Besök oss gärna på myh.se</a:t>
            </a:r>
          </a:p>
        </p:txBody>
      </p:sp>
    </p:spTree>
    <p:extLst>
      <p:ext uri="{BB962C8B-B14F-4D97-AF65-F5344CB8AC3E}">
        <p14:creationId xmlns:p14="http://schemas.microsoft.com/office/powerpoint/2010/main" val="4423791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C2415EA7-5A61-4401-8516-FC651D9220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1222" y="1457888"/>
            <a:ext cx="6916756" cy="3659187"/>
          </a:xfrm>
          <a:prstGeom prst="rect">
            <a:avLst/>
          </a:prstGeom>
        </p:spPr>
      </p:pic>
    </p:spTree>
    <p:extLst>
      <p:ext uri="{BB962C8B-B14F-4D97-AF65-F5344CB8AC3E}">
        <p14:creationId xmlns:p14="http://schemas.microsoft.com/office/powerpoint/2010/main" val="9911355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FB7396D-DCAD-4DAE-B8AD-C7DDCDD036A9}"/>
              </a:ext>
            </a:extLst>
          </p:cNvPr>
          <p:cNvSpPr/>
          <p:nvPr userDrawn="1"/>
        </p:nvSpPr>
        <p:spPr>
          <a:xfrm>
            <a:off x="3311"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D018AC7B-1C19-494D-BB1B-6676EC5A4E6A}"/>
              </a:ext>
            </a:extLst>
          </p:cNvPr>
          <p:cNvSpPr/>
          <p:nvPr userDrawn="1"/>
        </p:nvSpPr>
        <p:spPr>
          <a:xfrm>
            <a:off x="0" y="4678219"/>
            <a:ext cx="12192000" cy="1357873"/>
          </a:xfrm>
          <a:prstGeom prst="rect">
            <a:avLst/>
          </a:prstGeom>
          <a:solidFill>
            <a:srgbClr val="2333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D539F9BD-9A07-4344-B635-66B1B8726C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32548" y="5002555"/>
            <a:ext cx="1340559" cy="709200"/>
          </a:xfrm>
          <a:prstGeom prst="rect">
            <a:avLst/>
          </a:prstGeom>
        </p:spPr>
      </p:pic>
      <p:sp>
        <p:nvSpPr>
          <p:cNvPr id="2" name="Title 1"/>
          <p:cNvSpPr>
            <a:spLocks noGrp="1"/>
          </p:cNvSpPr>
          <p:nvPr>
            <p:ph type="ctrTitle"/>
          </p:nvPr>
        </p:nvSpPr>
        <p:spPr>
          <a:xfrm>
            <a:off x="1285875" y="1651071"/>
            <a:ext cx="9144000" cy="1057419"/>
          </a:xfrm>
          <a:noFill/>
        </p:spPr>
        <p:txBody>
          <a:bodyPr lIns="0" rIns="252000" anchor="ctr"/>
          <a:lstStyle>
            <a:lvl1pPr algn="ctr">
              <a:defRPr sz="6000">
                <a:solidFill>
                  <a:schemeClr val="bg1"/>
                </a:solidFill>
                <a:latin typeface="Arial" panose="020B0604020202020204" pitchFamily="34" charset="0"/>
                <a:cs typeface="Arial" panose="020B0604020202020204" pitchFamily="34" charset="0"/>
              </a:defRPr>
            </a:lvl1pPr>
          </a:lstStyle>
          <a:p>
            <a:r>
              <a:rPr lang="sv-SE"/>
              <a:t>Klicka här för att ändra mall för rubrikformat</a:t>
            </a:r>
            <a:endParaRPr lang="en-US"/>
          </a:p>
        </p:txBody>
      </p:sp>
      <p:sp>
        <p:nvSpPr>
          <p:cNvPr id="3" name="Subtitle 2"/>
          <p:cNvSpPr>
            <a:spLocks noGrp="1"/>
          </p:cNvSpPr>
          <p:nvPr>
            <p:ph type="subTitle" idx="1" hasCustomPrompt="1"/>
          </p:nvPr>
        </p:nvSpPr>
        <p:spPr>
          <a:xfrm>
            <a:off x="631384" y="4747532"/>
            <a:ext cx="9182271" cy="1202835"/>
          </a:xfrm>
        </p:spPr>
        <p:txBody>
          <a:bodyPr>
            <a:noAutofit/>
          </a:bodyPr>
          <a:lstStyle>
            <a:lvl1pPr marL="0" indent="0" algn="l">
              <a:lnSpc>
                <a:spcPct val="100000"/>
              </a:lnSpc>
              <a:spcBef>
                <a:spcPts val="0"/>
              </a:spcBef>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Enhet för </a:t>
            </a:r>
            <a:br>
              <a:rPr lang="sv-SE"/>
            </a:br>
            <a:r>
              <a:rPr lang="sv-SE"/>
              <a:t>Typ av presentation och/eller ort och datum</a:t>
            </a:r>
          </a:p>
          <a:p>
            <a:r>
              <a:rPr lang="sv-SE"/>
              <a:t>Namn</a:t>
            </a:r>
          </a:p>
          <a:p>
            <a:endParaRPr lang="en-US"/>
          </a:p>
        </p:txBody>
      </p:sp>
    </p:spTree>
    <p:extLst>
      <p:ext uri="{BB962C8B-B14F-4D97-AF65-F5344CB8AC3E}">
        <p14:creationId xmlns:p14="http://schemas.microsoft.com/office/powerpoint/2010/main" val="5933356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729344"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30231934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MYH2019">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1519563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729344"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13336598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4" name="Content Placeholder 3"/>
          <p:cNvSpPr>
            <a:spLocks noGrp="1"/>
          </p:cNvSpPr>
          <p:nvPr>
            <p:ph sz="half" idx="2"/>
          </p:nvPr>
        </p:nvSpPr>
        <p:spPr>
          <a:xfrm>
            <a:off x="3505200" y="1363325"/>
            <a:ext cx="5181600" cy="4351338"/>
          </a:xfrm>
        </p:spPr>
        <p:txBody>
          <a:bodyPr/>
          <a:lstStyle>
            <a:lvl1pPr>
              <a:lnSpc>
                <a:spcPct val="100000"/>
              </a:lnSpc>
              <a:spcBef>
                <a:spcPts val="1000"/>
              </a:spcBef>
              <a:spcAft>
                <a:spcPts val="600"/>
              </a:spcAft>
              <a:defRPr/>
            </a:lvl1pPr>
          </a:lstStyle>
          <a:p>
            <a:pPr lvl="0"/>
            <a:r>
              <a:rPr lang="sv-SE"/>
              <a:t>Klicka här för att ändra format på bakgrundstexten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32076615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5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307001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a:p>
        </p:txBody>
      </p:sp>
      <p:sp>
        <p:nvSpPr>
          <p:cNvPr id="3" name="Content Placeholder 2"/>
          <p:cNvSpPr>
            <a:spLocks noGrp="1"/>
          </p:cNvSpPr>
          <p:nvPr>
            <p:ph idx="1"/>
          </p:nvPr>
        </p:nvSpPr>
        <p:spPr>
          <a:xfrm>
            <a:off x="838200" y="1717963"/>
            <a:ext cx="9423400" cy="4096255"/>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21601269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729344" y="711481"/>
            <a:ext cx="10733312"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6" name="Content Placeholder 2">
            <a:extLst>
              <a:ext uri="{FF2B5EF4-FFF2-40B4-BE49-F238E27FC236}">
                <a16:creationId xmlns:a16="http://schemas.microsoft.com/office/drawing/2014/main" id="{73E1DD7C-C7FA-46EE-8397-9AB1BC65B22F}"/>
              </a:ext>
            </a:extLst>
          </p:cNvPr>
          <p:cNvSpPr>
            <a:spLocks noGrp="1"/>
          </p:cNvSpPr>
          <p:nvPr>
            <p:ph sz="half" idx="1"/>
          </p:nvPr>
        </p:nvSpPr>
        <p:spPr>
          <a:xfrm>
            <a:off x="729344"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9" name="Content Placeholder 3">
            <a:extLst>
              <a:ext uri="{FF2B5EF4-FFF2-40B4-BE49-F238E27FC236}">
                <a16:creationId xmlns:a16="http://schemas.microsoft.com/office/drawing/2014/main" id="{3E806EA6-8D2D-4674-A6A5-FF3F6D9B94A8}"/>
              </a:ext>
            </a:extLst>
          </p:cNvPr>
          <p:cNvSpPr>
            <a:spLocks noGrp="1"/>
          </p:cNvSpPr>
          <p:nvPr>
            <p:ph sz="half" idx="2"/>
          </p:nvPr>
        </p:nvSpPr>
        <p:spPr>
          <a:xfrm>
            <a:off x="6281056"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Tree>
    <p:extLst>
      <p:ext uri="{BB962C8B-B14F-4D97-AF65-F5344CB8AC3E}">
        <p14:creationId xmlns:p14="http://schemas.microsoft.com/office/powerpoint/2010/main" val="3051135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Title 1">
            <a:extLst>
              <a:ext uri="{FF2B5EF4-FFF2-40B4-BE49-F238E27FC236}">
                <a16:creationId xmlns:a16="http://schemas.microsoft.com/office/drawing/2014/main" id="{CE169E22-0BE4-4E85-8034-794256D45FEF}"/>
              </a:ext>
            </a:extLst>
          </p:cNvPr>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3175951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FA1C5CB2-734E-492D-BB70-E2F65363916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2790" y="2410349"/>
            <a:ext cx="8766419" cy="1557020"/>
          </a:xfrm>
          <a:prstGeom prst="rect">
            <a:avLst/>
          </a:prstGeom>
        </p:spPr>
      </p:pic>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7142759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72CA01A0-A2BF-487A-BED0-8E45834526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a:p>
        </p:txBody>
      </p:sp>
    </p:spTree>
    <p:extLst>
      <p:ext uri="{BB962C8B-B14F-4D97-AF65-F5344CB8AC3E}">
        <p14:creationId xmlns:p14="http://schemas.microsoft.com/office/powerpoint/2010/main" val="32167293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CDA7DAAB-63F9-4C62-8323-6BB8178E4F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a:p>
        </p:txBody>
      </p:sp>
    </p:spTree>
    <p:extLst>
      <p:ext uri="{BB962C8B-B14F-4D97-AF65-F5344CB8AC3E}">
        <p14:creationId xmlns:p14="http://schemas.microsoft.com/office/powerpoint/2010/main" val="128759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4" name="Content Placeholder 3"/>
          <p:cNvSpPr>
            <a:spLocks noGrp="1"/>
          </p:cNvSpPr>
          <p:nvPr>
            <p:ph sz="half" idx="2"/>
          </p:nvPr>
        </p:nvSpPr>
        <p:spPr>
          <a:xfrm>
            <a:off x="3505200" y="1363325"/>
            <a:ext cx="5181600" cy="4351338"/>
          </a:xfrm>
        </p:spPr>
        <p:txBody>
          <a:bodyPr/>
          <a:lstStyle>
            <a:lvl1pPr>
              <a:lnSpc>
                <a:spcPct val="100000"/>
              </a:lnSpc>
              <a:spcBef>
                <a:spcPts val="1000"/>
              </a:spcBef>
              <a:spcAft>
                <a:spcPts val="600"/>
              </a:spcAft>
              <a:defRPr/>
            </a:lvl1pPr>
          </a:lstStyle>
          <a:p>
            <a:pPr lvl="0"/>
            <a:r>
              <a:rPr lang="sv-SE"/>
              <a:t>Klicka här för att ändra format på bakgrundstexten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41974443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A615F1DF-C331-488A-9027-BC415857657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a:p>
        </p:txBody>
      </p:sp>
    </p:spTree>
    <p:extLst>
      <p:ext uri="{BB962C8B-B14F-4D97-AF65-F5344CB8AC3E}">
        <p14:creationId xmlns:p14="http://schemas.microsoft.com/office/powerpoint/2010/main" val="9565687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7473500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B609D8EC-D6A2-4FE3-B748-7C72E97707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6177" y="2162096"/>
            <a:ext cx="7919645" cy="2016577"/>
          </a:xfrm>
          <a:prstGeom prst="rect">
            <a:avLst/>
          </a:prstGeom>
        </p:spPr>
      </p:pic>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5454117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10" name="Rektangel 9">
            <a:extLst>
              <a:ext uri="{FF2B5EF4-FFF2-40B4-BE49-F238E27FC236}">
                <a16:creationId xmlns:a16="http://schemas.microsoft.com/office/drawing/2014/main" id="{270859D1-85FF-41FD-A18F-151D77340315}"/>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F0389F-BA9F-4946-BD12-DACE101987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35972A32-3F22-4057-BBFE-AD1002186FA6}"/>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a:p>
        </p:txBody>
      </p:sp>
    </p:spTree>
    <p:extLst>
      <p:ext uri="{BB962C8B-B14F-4D97-AF65-F5344CB8AC3E}">
        <p14:creationId xmlns:p14="http://schemas.microsoft.com/office/powerpoint/2010/main" val="4303904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60E82E08-F7FF-4F72-B362-7D1708890B1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F0635B78-F652-4238-924E-2E81271DE1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BFEE5C2A-3EFB-479F-B11A-624BDA3BEC4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7848138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6E08001E-3677-4CAB-B7DE-B9F7A178956D}"/>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E5BE1D33-77F0-4176-92BC-9E72896F6C6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0" name="Title 1">
            <a:extLst>
              <a:ext uri="{FF2B5EF4-FFF2-40B4-BE49-F238E27FC236}">
                <a16:creationId xmlns:a16="http://schemas.microsoft.com/office/drawing/2014/main" id="{6686D82F-1F47-4408-937C-4C8BAAE54482}"/>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6733313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 7">
            <a:extLst>
              <a:ext uri="{FF2B5EF4-FFF2-40B4-BE49-F238E27FC236}">
                <a16:creationId xmlns:a16="http://schemas.microsoft.com/office/drawing/2014/main" id="{3F3123A3-AF9D-4056-B3ED-5D6C4D876B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9" name="Bild 8">
            <a:extLst>
              <a:ext uri="{FF2B5EF4-FFF2-40B4-BE49-F238E27FC236}">
                <a16:creationId xmlns:a16="http://schemas.microsoft.com/office/drawing/2014/main" id="{383317E8-210D-420A-9E18-8FB614540B0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476" y="2326403"/>
            <a:ext cx="7605048" cy="1706433"/>
          </a:xfrm>
          <a:prstGeom prst="rect">
            <a:avLst/>
          </a:prstGeom>
        </p:spPr>
      </p:pic>
    </p:spTree>
    <p:extLst>
      <p:ext uri="{BB962C8B-B14F-4D97-AF65-F5344CB8AC3E}">
        <p14:creationId xmlns:p14="http://schemas.microsoft.com/office/powerpoint/2010/main" val="28948821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9" name="Rektangel 8">
            <a:extLst>
              <a:ext uri="{FF2B5EF4-FFF2-40B4-BE49-F238E27FC236}">
                <a16:creationId xmlns:a16="http://schemas.microsoft.com/office/drawing/2014/main" id="{3A0C9F0B-7915-4767-923E-FDA7618DD2B0}"/>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itle 1">
            <a:extLst>
              <a:ext uri="{FF2B5EF4-FFF2-40B4-BE49-F238E27FC236}">
                <a16:creationId xmlns:a16="http://schemas.microsoft.com/office/drawing/2014/main" id="{36BBD127-5F4A-46DA-9FE8-B8BF8D666806}"/>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pic>
        <p:nvPicPr>
          <p:cNvPr id="6" name="Bild 5">
            <a:extLst>
              <a:ext uri="{FF2B5EF4-FFF2-40B4-BE49-F238E27FC236}">
                <a16:creationId xmlns:a16="http://schemas.microsoft.com/office/drawing/2014/main" id="{5D8FFD6D-432E-449B-953D-D61F930C01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Tree>
    <p:extLst>
      <p:ext uri="{BB962C8B-B14F-4D97-AF65-F5344CB8AC3E}">
        <p14:creationId xmlns:p14="http://schemas.microsoft.com/office/powerpoint/2010/main" val="309032493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1B4CCCB0-B56E-402E-92EB-DB682856032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4C09453C-B779-466E-8D2B-6A13341ABE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F3F8BA60-DB5B-4DAB-A5D7-D8EBE622412C}"/>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5264184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6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86A38058-0F6C-4A12-BB38-4D9CE84DFA1E}"/>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22B2C1D7-9762-49EA-9D4E-C9C3F03703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016F6400-5915-4EE6-ACF5-A42308E046E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9913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4304839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4" name="Bild 3">
            <a:extLst>
              <a:ext uri="{FF2B5EF4-FFF2-40B4-BE49-F238E27FC236}">
                <a16:creationId xmlns:a16="http://schemas.microsoft.com/office/drawing/2014/main" id="{976A7162-E04E-4165-BE96-BB2F0CF34BF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316000" y="2240004"/>
            <a:ext cx="7560000" cy="1916178"/>
          </a:xfrm>
          <a:prstGeom prst="rect">
            <a:avLst/>
          </a:prstGeom>
        </p:spPr>
      </p:pic>
    </p:spTree>
    <p:extLst>
      <p:ext uri="{BB962C8B-B14F-4D97-AF65-F5344CB8AC3E}">
        <p14:creationId xmlns:p14="http://schemas.microsoft.com/office/powerpoint/2010/main" val="21372195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6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9" name="Rektangel 8">
            <a:extLst>
              <a:ext uri="{FF2B5EF4-FFF2-40B4-BE49-F238E27FC236}">
                <a16:creationId xmlns:a16="http://schemas.microsoft.com/office/drawing/2014/main" id="{8A0077A0-6F49-450A-BE1F-BCE3250564E1}"/>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A7830859-BC56-4FAB-84BE-8DF7A437A10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90101" y="109375"/>
            <a:ext cx="1980000" cy="501856"/>
          </a:xfrm>
          <a:prstGeom prst="rect">
            <a:avLst/>
          </a:prstGeom>
        </p:spPr>
      </p:pic>
      <p:sp>
        <p:nvSpPr>
          <p:cNvPr id="11" name="Title 1">
            <a:extLst>
              <a:ext uri="{FF2B5EF4-FFF2-40B4-BE49-F238E27FC236}">
                <a16:creationId xmlns:a16="http://schemas.microsoft.com/office/drawing/2014/main" id="{991C5D54-C0E3-4B22-A35D-EC261B84677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37008583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7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7BF8B9B9-DF06-4A4F-9FA3-F8A32CB9EDF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4DE91F72-1D17-4380-9F35-E8D49A0B38B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90101" y="109375"/>
            <a:ext cx="1980000" cy="501856"/>
          </a:xfrm>
          <a:prstGeom prst="rect">
            <a:avLst/>
          </a:prstGeom>
        </p:spPr>
      </p:pic>
      <p:sp>
        <p:nvSpPr>
          <p:cNvPr id="11" name="Title 1">
            <a:extLst>
              <a:ext uri="{FF2B5EF4-FFF2-40B4-BE49-F238E27FC236}">
                <a16:creationId xmlns:a16="http://schemas.microsoft.com/office/drawing/2014/main" id="{994EEF28-B936-436D-BEC9-41EAE94048C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19706881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8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971AE36A-73B5-42AE-A2C5-88156FC1B64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EAEDBC1-61A3-4466-8A95-ABE2F6E2AC4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90101" y="109375"/>
            <a:ext cx="1980000" cy="501856"/>
          </a:xfrm>
          <a:prstGeom prst="rect">
            <a:avLst/>
          </a:prstGeom>
        </p:spPr>
      </p:pic>
      <p:sp>
        <p:nvSpPr>
          <p:cNvPr id="10" name="Title 1">
            <a:extLst>
              <a:ext uri="{FF2B5EF4-FFF2-40B4-BE49-F238E27FC236}">
                <a16:creationId xmlns:a16="http://schemas.microsoft.com/office/drawing/2014/main" id="{3A07152C-101C-4904-83E7-F8F8C6ED4C7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51978826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7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Bild 4">
            <a:extLst>
              <a:ext uri="{FF2B5EF4-FFF2-40B4-BE49-F238E27FC236}">
                <a16:creationId xmlns:a16="http://schemas.microsoft.com/office/drawing/2014/main" id="{B850C954-8560-4B89-92E5-DD6C7226A79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036000" y="2654650"/>
            <a:ext cx="6120000" cy="1253142"/>
          </a:xfrm>
          <a:prstGeom prst="rect">
            <a:avLst/>
          </a:prstGeom>
        </p:spPr>
      </p:pic>
    </p:spTree>
    <p:extLst>
      <p:ext uri="{BB962C8B-B14F-4D97-AF65-F5344CB8AC3E}">
        <p14:creationId xmlns:p14="http://schemas.microsoft.com/office/powerpoint/2010/main" val="132925579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7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10" name="Rektangel 9">
            <a:extLst>
              <a:ext uri="{FF2B5EF4-FFF2-40B4-BE49-F238E27FC236}">
                <a16:creationId xmlns:a16="http://schemas.microsoft.com/office/drawing/2014/main" id="{D1F74581-B875-4049-B521-C00CFF70FDA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086ADBE-690C-4C48-8E5A-BCE6044AAB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B607530C-C00D-4E57-AA3B-7EDEAAE9F9D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2319985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9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286FF076-7E82-4249-872E-4FF0B8BD77E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9EFE772D-C813-41FF-803E-F95C24244E7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46D7D555-201A-414A-A069-09B7F9690B29}"/>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74627252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0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EE4F5E70-C4A0-435D-8D83-7A3668984BB6}"/>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2194B662-8AE9-43D3-84FD-E2CD3BE4911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0" name="Title 1">
            <a:extLst>
              <a:ext uri="{FF2B5EF4-FFF2-40B4-BE49-F238E27FC236}">
                <a16:creationId xmlns:a16="http://schemas.microsoft.com/office/drawing/2014/main" id="{C7297FC4-6B60-4581-9BC2-B3622E04452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155285625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8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6" name="Bild 5">
            <a:extLst>
              <a:ext uri="{FF2B5EF4-FFF2-40B4-BE49-F238E27FC236}">
                <a16:creationId xmlns:a16="http://schemas.microsoft.com/office/drawing/2014/main" id="{39DCD1C6-6AE6-4711-B780-5B694FB69B9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028366" y="2657351"/>
            <a:ext cx="4320000" cy="1229268"/>
          </a:xfrm>
          <a:prstGeom prst="rect">
            <a:avLst/>
          </a:prstGeom>
        </p:spPr>
      </p:pic>
    </p:spTree>
    <p:extLst>
      <p:ext uri="{BB962C8B-B14F-4D97-AF65-F5344CB8AC3E}">
        <p14:creationId xmlns:p14="http://schemas.microsoft.com/office/powerpoint/2010/main" val="274668825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8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9" name="Rektangel 8">
            <a:extLst>
              <a:ext uri="{FF2B5EF4-FFF2-40B4-BE49-F238E27FC236}">
                <a16:creationId xmlns:a16="http://schemas.microsoft.com/office/drawing/2014/main" id="{BACC9A31-B12B-4BA4-B6FC-9B30787803B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FEDE99DE-CB61-4EBD-944B-95F59D2FE8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1708" y="206644"/>
            <a:ext cx="1080000" cy="307317"/>
          </a:xfrm>
          <a:prstGeom prst="rect">
            <a:avLst/>
          </a:prstGeom>
        </p:spPr>
      </p:pic>
      <p:sp>
        <p:nvSpPr>
          <p:cNvPr id="11" name="Title 1">
            <a:extLst>
              <a:ext uri="{FF2B5EF4-FFF2-40B4-BE49-F238E27FC236}">
                <a16:creationId xmlns:a16="http://schemas.microsoft.com/office/drawing/2014/main" id="{BFA70FEC-C518-4BED-BD18-5C07FBBB3BD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106206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a:p>
        </p:txBody>
      </p:sp>
      <p:sp>
        <p:nvSpPr>
          <p:cNvPr id="3" name="Content Placeholder 2"/>
          <p:cNvSpPr>
            <a:spLocks noGrp="1"/>
          </p:cNvSpPr>
          <p:nvPr>
            <p:ph idx="1"/>
          </p:nvPr>
        </p:nvSpPr>
        <p:spPr>
          <a:xfrm>
            <a:off x="838200" y="1717963"/>
            <a:ext cx="9423400" cy="4096255"/>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Tree>
    <p:extLst>
      <p:ext uri="{BB962C8B-B14F-4D97-AF65-F5344CB8AC3E}">
        <p14:creationId xmlns:p14="http://schemas.microsoft.com/office/powerpoint/2010/main" val="381154579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1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E291290-B8A9-49A1-998E-B4C521AEF0D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68A6FFF5-EDD3-49B5-AD40-59DCBAE7445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1708" y="206644"/>
            <a:ext cx="1080000" cy="307317"/>
          </a:xfrm>
          <a:prstGeom prst="rect">
            <a:avLst/>
          </a:prstGeom>
        </p:spPr>
      </p:pic>
      <p:sp>
        <p:nvSpPr>
          <p:cNvPr id="11" name="Title 1">
            <a:extLst>
              <a:ext uri="{FF2B5EF4-FFF2-40B4-BE49-F238E27FC236}">
                <a16:creationId xmlns:a16="http://schemas.microsoft.com/office/drawing/2014/main" id="{B9FF3A20-8CCF-41DC-AE50-230E27D06330}"/>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68625720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2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4539623E-F169-4996-A600-0722109A865B}"/>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A92A7B50-968A-45E1-B10E-EF9A76A39A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31708" y="206644"/>
            <a:ext cx="1080000" cy="307317"/>
          </a:xfrm>
          <a:prstGeom prst="rect">
            <a:avLst/>
          </a:prstGeom>
        </p:spPr>
      </p:pic>
      <p:sp>
        <p:nvSpPr>
          <p:cNvPr id="10" name="Title 1">
            <a:extLst>
              <a:ext uri="{FF2B5EF4-FFF2-40B4-BE49-F238E27FC236}">
                <a16:creationId xmlns:a16="http://schemas.microsoft.com/office/drawing/2014/main" id="{28B38335-855A-4586-81C9-4FF13960B9F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a:p>
        </p:txBody>
      </p:sp>
    </p:spTree>
    <p:extLst>
      <p:ext uri="{BB962C8B-B14F-4D97-AF65-F5344CB8AC3E}">
        <p14:creationId xmlns:p14="http://schemas.microsoft.com/office/powerpoint/2010/main" val="264241975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4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831850" y="1709738"/>
            <a:ext cx="10515600" cy="2852737"/>
          </a:xfrm>
          <a:noFill/>
        </p:spPr>
        <p:txBody>
          <a:bodyPr anchor="b"/>
          <a:lstStyle>
            <a:lvl1pPr>
              <a:defRPr sz="6000"/>
            </a:lvl1pPr>
          </a:lstStyle>
          <a:p>
            <a:r>
              <a:rPr lang="sv-SE"/>
              <a:t>Klicka här för att ändra mall för rubrikformat</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endParaRPr lang="sv-SE"/>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8217618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a:xfrm>
            <a:off x="985154" y="2551837"/>
            <a:ext cx="9525000" cy="1754326"/>
          </a:xfrm>
          <a:noFill/>
        </p:spPr>
        <p:txBody>
          <a:bodyPr wrap="square" anchor="ctr" anchorCtr="0">
            <a:normAutofit/>
          </a:bodyPr>
          <a:lstStyle>
            <a:lvl1pPr algn="ctr">
              <a:defRPr sz="6000"/>
            </a:lvl1pPr>
          </a:lstStyle>
          <a:p>
            <a:r>
              <a:rPr lang="sv-SE"/>
              <a:t>Klicka här för att ändra mall för rubrikformat</a:t>
            </a:r>
            <a:endParaRPr lang="en-US"/>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18755142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Subtitle 2">
            <a:extLst>
              <a:ext uri="{FF2B5EF4-FFF2-40B4-BE49-F238E27FC236}">
                <a16:creationId xmlns:a16="http://schemas.microsoft.com/office/drawing/2014/main" id="{15887912-8560-4238-910C-F3020838EC9F}"/>
              </a:ext>
            </a:extLst>
          </p:cNvPr>
          <p:cNvSpPr>
            <a:spLocks noGrp="1"/>
          </p:cNvSpPr>
          <p:nvPr>
            <p:ph type="subTitle" idx="1" hasCustomPrompt="1"/>
          </p:nvPr>
        </p:nvSpPr>
        <p:spPr>
          <a:xfrm>
            <a:off x="4594430" y="3140527"/>
            <a:ext cx="3003139" cy="996043"/>
          </a:xfrm>
        </p:spPr>
        <p:txBody>
          <a:bodyPr>
            <a:noAutofit/>
          </a:bodyPr>
          <a:lstStyle>
            <a:lvl1pPr marL="0" indent="0" algn="ctr">
              <a:spcBef>
                <a:spcPts val="700"/>
              </a:spcBef>
              <a:buNone/>
              <a:defRPr sz="8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Tack!</a:t>
            </a:r>
            <a:endParaRPr lang="en-US"/>
          </a:p>
        </p:txBody>
      </p:sp>
      <p:pic>
        <p:nvPicPr>
          <p:cNvPr id="5" name="Bild 4">
            <a:extLst>
              <a:ext uri="{FF2B5EF4-FFF2-40B4-BE49-F238E27FC236}">
                <a16:creationId xmlns:a16="http://schemas.microsoft.com/office/drawing/2014/main" id="{3EFA590C-F53C-4169-A76C-9EB00E45FC5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
        <p:nvSpPr>
          <p:cNvPr id="6" name="Subtitle 2">
            <a:extLst>
              <a:ext uri="{FF2B5EF4-FFF2-40B4-BE49-F238E27FC236}">
                <a16:creationId xmlns:a16="http://schemas.microsoft.com/office/drawing/2014/main" id="{DF50A07F-592C-4E49-9E34-2058CBB42154}"/>
              </a:ext>
            </a:extLst>
          </p:cNvPr>
          <p:cNvSpPr txBox="1">
            <a:spLocks/>
          </p:cNvSpPr>
          <p:nvPr userDrawn="1"/>
        </p:nvSpPr>
        <p:spPr>
          <a:xfrm>
            <a:off x="3559956" y="4404730"/>
            <a:ext cx="5072085" cy="624472"/>
          </a:xfrm>
          <a:prstGeom prst="rect">
            <a:avLst/>
          </a:prstGeom>
        </p:spPr>
        <p:txBody>
          <a:bodyPr vert="horz" lIns="91440" tIns="45720" rIns="91440" bIns="45720" rtlCol="0">
            <a:noAutofit/>
          </a:bodyPr>
          <a:lstStyle>
            <a:lvl1pPr marL="0" indent="0" algn="ctr" defTabSz="914400" rtl="0" eaLnBrk="1" latinLnBrk="0" hangingPunct="1">
              <a:lnSpc>
                <a:spcPts val="3500"/>
              </a:lnSpc>
              <a:spcBef>
                <a:spcPts val="700"/>
              </a:spcBef>
              <a:buFont typeface="Arial" panose="020B0604020202020204" pitchFamily="34" charset="0"/>
              <a:buNone/>
              <a:defRPr sz="8800" b="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2800"/>
              <a:t>Besök oss gärna på myh.se</a:t>
            </a:r>
          </a:p>
        </p:txBody>
      </p:sp>
    </p:spTree>
    <p:extLst>
      <p:ext uri="{BB962C8B-B14F-4D97-AF65-F5344CB8AC3E}">
        <p14:creationId xmlns:p14="http://schemas.microsoft.com/office/powerpoint/2010/main" val="26237190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F73959-CFF2-2B37-EFFE-165391D798C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D99F9CF-643D-C246-062D-E8B6E032BC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4AE4AC1-FD51-E38D-B283-1A31657E7EE3}"/>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5" name="Platshållare för sidfot 4">
            <a:extLst>
              <a:ext uri="{FF2B5EF4-FFF2-40B4-BE49-F238E27FC236}">
                <a16:creationId xmlns:a16="http://schemas.microsoft.com/office/drawing/2014/main" id="{C910FBFF-92C8-EAB8-0004-54247C62C2B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F40C3E2-A62A-7B95-D80E-C801CAC80719}"/>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32747487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D0C053-B1F2-D873-0E47-78ADD625937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C7E5218-6FEC-DE4C-4A1A-AAC01C81B2C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0DC1A82-E4E0-102E-AC54-A1C96397A7EB}"/>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5" name="Platshållare för sidfot 4">
            <a:extLst>
              <a:ext uri="{FF2B5EF4-FFF2-40B4-BE49-F238E27FC236}">
                <a16:creationId xmlns:a16="http://schemas.microsoft.com/office/drawing/2014/main" id="{FB7E3DA4-2B42-07F4-2EEA-6BA39076568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5B53167-07F4-5F5C-E76A-D27D231901CF}"/>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157527816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0E36A4-B0B1-49D6-7CA9-34E13104296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25EC070-7A57-BDA5-2060-691D2D0F7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79D4E16C-431E-09CF-E7AA-C0D623A36FAC}"/>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5" name="Platshållare för sidfot 4">
            <a:extLst>
              <a:ext uri="{FF2B5EF4-FFF2-40B4-BE49-F238E27FC236}">
                <a16:creationId xmlns:a16="http://schemas.microsoft.com/office/drawing/2014/main" id="{DF2D86DE-FC28-7339-C09A-6A81DF0BD87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5CDAA70-23A9-2DE2-8C69-8FDB6607A6D6}"/>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12963628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881DD2-312C-02AF-6220-1D828EBB562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86CC160-02D1-66AA-B8E7-222C6C44092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F4DC5C81-589F-6699-B1F7-4774773BA00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4A8F921-4F75-A6BF-584F-C4CEB2F1820A}"/>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6" name="Platshållare för sidfot 5">
            <a:extLst>
              <a:ext uri="{FF2B5EF4-FFF2-40B4-BE49-F238E27FC236}">
                <a16:creationId xmlns:a16="http://schemas.microsoft.com/office/drawing/2014/main" id="{CC250CD3-E7E0-FEE1-C7EF-28624B89B4D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2479D0F-DFED-D429-8F7E-CB054BF46996}"/>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171712653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8EF873-5719-A94C-08FE-27A229A012F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756B38A-4DC0-491E-28DA-2F9B9E50D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018D787-27A3-A2B0-9335-DCBE919D7CFA}"/>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84388E8B-264A-581C-0891-2289BC15CA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19B8138-A3A2-D5CB-A9C2-2F06CEA91A7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F2517B4-3AFB-2614-B3A7-4E8C6F96198B}"/>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8" name="Platshållare för sidfot 7">
            <a:extLst>
              <a:ext uri="{FF2B5EF4-FFF2-40B4-BE49-F238E27FC236}">
                <a16:creationId xmlns:a16="http://schemas.microsoft.com/office/drawing/2014/main" id="{08688608-9780-D4A1-0DBB-9CE1E979C4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713C3B42-315C-4842-EAF0-929C33D891B1}"/>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112858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729344" y="711481"/>
            <a:ext cx="10733312"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a:p>
        </p:txBody>
      </p:sp>
      <p:sp>
        <p:nvSpPr>
          <p:cNvPr id="6" name="Content Placeholder 2">
            <a:extLst>
              <a:ext uri="{FF2B5EF4-FFF2-40B4-BE49-F238E27FC236}">
                <a16:creationId xmlns:a16="http://schemas.microsoft.com/office/drawing/2014/main" id="{73E1DD7C-C7FA-46EE-8397-9AB1BC65B22F}"/>
              </a:ext>
            </a:extLst>
          </p:cNvPr>
          <p:cNvSpPr>
            <a:spLocks noGrp="1"/>
          </p:cNvSpPr>
          <p:nvPr>
            <p:ph sz="half" idx="1"/>
          </p:nvPr>
        </p:nvSpPr>
        <p:spPr>
          <a:xfrm>
            <a:off x="729344"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9" name="Content Placeholder 3">
            <a:extLst>
              <a:ext uri="{FF2B5EF4-FFF2-40B4-BE49-F238E27FC236}">
                <a16:creationId xmlns:a16="http://schemas.microsoft.com/office/drawing/2014/main" id="{3E806EA6-8D2D-4674-A6A5-FF3F6D9B94A8}"/>
              </a:ext>
            </a:extLst>
          </p:cNvPr>
          <p:cNvSpPr>
            <a:spLocks noGrp="1"/>
          </p:cNvSpPr>
          <p:nvPr>
            <p:ph sz="half" idx="2"/>
          </p:nvPr>
        </p:nvSpPr>
        <p:spPr>
          <a:xfrm>
            <a:off x="6281056"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Tree>
    <p:extLst>
      <p:ext uri="{BB962C8B-B14F-4D97-AF65-F5344CB8AC3E}">
        <p14:creationId xmlns:p14="http://schemas.microsoft.com/office/powerpoint/2010/main" val="268964804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AC497C-FFE7-7169-4CF3-9D606CE1D437}"/>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A43B037-C659-486C-9135-F93D759326C7}"/>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4" name="Platshållare för sidfot 3">
            <a:extLst>
              <a:ext uri="{FF2B5EF4-FFF2-40B4-BE49-F238E27FC236}">
                <a16:creationId xmlns:a16="http://schemas.microsoft.com/office/drawing/2014/main" id="{853D374D-9541-DC75-D41A-D8A4CE04B46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7435D39-9D96-5D3C-F563-F69A227015EB}"/>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189717317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D10EFFB-7CC3-7C57-A088-5B0EF2524ED0}"/>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3" name="Platshållare för sidfot 2">
            <a:extLst>
              <a:ext uri="{FF2B5EF4-FFF2-40B4-BE49-F238E27FC236}">
                <a16:creationId xmlns:a16="http://schemas.microsoft.com/office/drawing/2014/main" id="{9FA47686-A906-94DF-0B37-B73B353F3B3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EACD4A7-2998-5FFA-E7C7-BA1CB19A097E}"/>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368932379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ED72C0-0243-CC1C-D39D-C45EFB926EA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B0DBD57-5E98-B16F-0A58-9DB259DFC0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46567E6-F408-C10F-4090-EE33463AA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483C63D-5AFB-5F02-1FE8-884C57C31E84}"/>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6" name="Platshållare för sidfot 5">
            <a:extLst>
              <a:ext uri="{FF2B5EF4-FFF2-40B4-BE49-F238E27FC236}">
                <a16:creationId xmlns:a16="http://schemas.microsoft.com/office/drawing/2014/main" id="{2E025E67-E794-AC77-D8E8-C7148CEE517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040EE37-2719-386B-F34F-F100691765B8}"/>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148118265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008475-F3D0-C4F3-A704-D7A4DE9838A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6153996-4CE4-3046-D158-639B07EA2A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D3F2A18-42B9-CB4C-967C-05C199090C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57BDB45-862A-FA19-511F-7CA8B3BE5FA0}"/>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6" name="Platshållare för sidfot 5">
            <a:extLst>
              <a:ext uri="{FF2B5EF4-FFF2-40B4-BE49-F238E27FC236}">
                <a16:creationId xmlns:a16="http://schemas.microsoft.com/office/drawing/2014/main" id="{53F5C314-81DC-F11B-1F2E-F2519A52075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10439C2-00EE-C195-6D92-435BBCE5ECE4}"/>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26195379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C54488-3533-ED95-AE0B-B9C13ED215E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3EE75DF-FB92-27CA-E40A-338FF41D165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F269F21-9C65-1E8A-7C14-7145210E0A16}"/>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5" name="Platshållare för sidfot 4">
            <a:extLst>
              <a:ext uri="{FF2B5EF4-FFF2-40B4-BE49-F238E27FC236}">
                <a16:creationId xmlns:a16="http://schemas.microsoft.com/office/drawing/2014/main" id="{291119D1-214F-81EF-BD2B-A2EE50D091F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F34DF6-CFCB-4E78-383A-B1801FE6F74C}"/>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153151995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1218305-FA49-8690-56B5-6F5AC2F622F6}"/>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B8DEE5D-0CE4-82CD-EA90-3D620F935BD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89FFCEB-5081-797F-1E0F-3FBE3FC31857}"/>
              </a:ext>
            </a:extLst>
          </p:cNvPr>
          <p:cNvSpPr>
            <a:spLocks noGrp="1"/>
          </p:cNvSpPr>
          <p:nvPr>
            <p:ph type="dt" sz="half" idx="10"/>
          </p:nvPr>
        </p:nvSpPr>
        <p:spPr/>
        <p:txBody>
          <a:bodyPr/>
          <a:lstStyle/>
          <a:p>
            <a:fld id="{984FEA17-8063-4BC7-BD1F-E053592A4AB5}" type="datetimeFigureOut">
              <a:rPr lang="sv-SE" smtClean="0"/>
              <a:t>2024-03-07</a:t>
            </a:fld>
            <a:endParaRPr lang="sv-SE"/>
          </a:p>
        </p:txBody>
      </p:sp>
      <p:sp>
        <p:nvSpPr>
          <p:cNvPr id="5" name="Platshållare för sidfot 4">
            <a:extLst>
              <a:ext uri="{FF2B5EF4-FFF2-40B4-BE49-F238E27FC236}">
                <a16:creationId xmlns:a16="http://schemas.microsoft.com/office/drawing/2014/main" id="{1823DFFD-55E4-F565-23AA-D2B057932A3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C9D36D9-E47B-660C-A03B-8312C711CEC9}"/>
              </a:ext>
            </a:extLst>
          </p:cNvPr>
          <p:cNvSpPr>
            <a:spLocks noGrp="1"/>
          </p:cNvSpPr>
          <p:nvPr>
            <p:ph type="sldNum" sz="quarter" idx="12"/>
          </p:nvPr>
        </p:nvSpPr>
        <p:spPr/>
        <p:txBody>
          <a:bodyPr/>
          <a:lstStyle/>
          <a:p>
            <a:fld id="{4D6BA4ED-7C5D-483D-95EF-D0692CA735AE}" type="slidenum">
              <a:rPr lang="sv-SE" smtClean="0"/>
              <a:t>‹#›</a:t>
            </a:fld>
            <a:endParaRPr lang="sv-SE"/>
          </a:p>
        </p:txBody>
      </p:sp>
    </p:spTree>
    <p:extLst>
      <p:ext uri="{BB962C8B-B14F-4D97-AF65-F5344CB8AC3E}">
        <p14:creationId xmlns:p14="http://schemas.microsoft.com/office/powerpoint/2010/main" val="262178698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5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186994878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1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 9">
            <a:extLst>
              <a:ext uri="{FF2B5EF4-FFF2-40B4-BE49-F238E27FC236}">
                <a16:creationId xmlns:a16="http://schemas.microsoft.com/office/drawing/2014/main" id="{C2415EA7-5A61-4401-8516-FC651D9220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1222" y="1457888"/>
            <a:ext cx="6916756" cy="3659187"/>
          </a:xfrm>
          <a:prstGeom prst="rect">
            <a:avLst/>
          </a:prstGeom>
        </p:spPr>
      </p:pic>
    </p:spTree>
    <p:extLst>
      <p:ext uri="{BB962C8B-B14F-4D97-AF65-F5344CB8AC3E}">
        <p14:creationId xmlns:p14="http://schemas.microsoft.com/office/powerpoint/2010/main" val="306568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2024-03-07</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Title 1">
            <a:extLst>
              <a:ext uri="{FF2B5EF4-FFF2-40B4-BE49-F238E27FC236}">
                <a16:creationId xmlns:a16="http://schemas.microsoft.com/office/drawing/2014/main" id="{CE169E22-0BE4-4E85-8034-794256D45FEF}"/>
              </a:ext>
            </a:extLst>
          </p:cNvPr>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9292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9" Type="http://schemas.openxmlformats.org/officeDocument/2006/relationships/image" Target="../media/image1.png"/><Relationship Id="rId3" Type="http://schemas.openxmlformats.org/officeDocument/2006/relationships/slideLayout" Target="../slideLayouts/slideLayout40.xml"/><Relationship Id="rId21" Type="http://schemas.openxmlformats.org/officeDocument/2006/relationships/slideLayout" Target="../slideLayouts/slideLayout58.xml"/><Relationship Id="rId34" Type="http://schemas.openxmlformats.org/officeDocument/2006/relationships/slideLayout" Target="../slideLayouts/slideLayout71.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33" Type="http://schemas.openxmlformats.org/officeDocument/2006/relationships/slideLayout" Target="../slideLayouts/slideLayout70.xml"/><Relationship Id="rId38" Type="http://schemas.openxmlformats.org/officeDocument/2006/relationships/theme" Target="../theme/theme2.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32" Type="http://schemas.openxmlformats.org/officeDocument/2006/relationships/slideLayout" Target="../slideLayouts/slideLayout69.xml"/><Relationship Id="rId37" Type="http://schemas.openxmlformats.org/officeDocument/2006/relationships/slideLayout" Target="../slideLayouts/slideLayout74.xml"/><Relationship Id="rId40" Type="http://schemas.openxmlformats.org/officeDocument/2006/relationships/image" Target="../media/image2.svg"/><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36" Type="http://schemas.openxmlformats.org/officeDocument/2006/relationships/slideLayout" Target="../slideLayouts/slideLayout73.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31" Type="http://schemas.openxmlformats.org/officeDocument/2006/relationships/slideLayout" Target="../slideLayouts/slideLayout68.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slideLayout" Target="../slideLayouts/slideLayout67.xml"/><Relationship Id="rId35" Type="http://schemas.openxmlformats.org/officeDocument/2006/relationships/slideLayout" Target="../slideLayouts/slideLayout7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
            <a:ext cx="12192000" cy="708140"/>
          </a:xfrm>
          <a:prstGeom prst="rect">
            <a:avLst/>
          </a:prstGeom>
          <a:solidFill>
            <a:schemeClr val="accent3"/>
          </a:solidFill>
        </p:spPr>
        <p:txBody>
          <a:bodyPr vert="horz" lIns="91440" tIns="45720" rIns="91440" bIns="45720" rtlCol="0" anchor="ctr">
            <a:normAutofit/>
          </a:bodyPr>
          <a:lstStyle/>
          <a:p>
            <a:r>
              <a:rPr lang="sv-SE"/>
              <a:t>Klicka här för att ändra mall för rubrikformat</a:t>
            </a:r>
            <a:endParaRPr lang="en-US"/>
          </a:p>
        </p:txBody>
      </p:sp>
      <p:sp>
        <p:nvSpPr>
          <p:cNvPr id="3" name="Text Placeholder 2"/>
          <p:cNvSpPr>
            <a:spLocks noGrp="1"/>
          </p:cNvSpPr>
          <p:nvPr>
            <p:ph type="body" idx="1"/>
          </p:nvPr>
        </p:nvSpPr>
        <p:spPr>
          <a:xfrm>
            <a:off x="732171" y="1330599"/>
            <a:ext cx="9423400" cy="4351338"/>
          </a:xfrm>
          <a:prstGeom prst="rect">
            <a:avLst/>
          </a:prstGeom>
        </p:spPr>
        <p:txBody>
          <a:bodyPr vert="horz" lIns="91440" tIns="45720" rIns="91440" bIns="45720" rtlCol="0">
            <a:noAutofit/>
          </a:bodyPr>
          <a:lstStyle/>
          <a:p>
            <a:pPr lvl="0"/>
            <a:r>
              <a:rPr lang="sv-SE"/>
              <a:t>Klicka här för att ändra format på bakgrundstexten</a:t>
            </a:r>
          </a:p>
          <a:p>
            <a:pPr lvl="1"/>
            <a:r>
              <a:rPr lang="sv-SE"/>
              <a:t>Nivå två</a:t>
            </a:r>
          </a:p>
          <a:p>
            <a:pPr lvl="2"/>
            <a:r>
              <a:rPr lang="sv-SE"/>
              <a:t>Nivå tre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a:t>2019-10-24</a:t>
            </a:r>
          </a:p>
        </p:txBody>
      </p:sp>
      <p:sp>
        <p:nvSpPr>
          <p:cNvPr id="6" name="Slide Number Placeholder 5"/>
          <p:cNvSpPr>
            <a:spLocks noGrp="1"/>
          </p:cNvSpPr>
          <p:nvPr>
            <p:ph type="sldNum" sz="quarter" idx="4"/>
          </p:nvPr>
        </p:nvSpPr>
        <p:spPr>
          <a:xfrm>
            <a:off x="4724400" y="6304395"/>
            <a:ext cx="27432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pic>
        <p:nvPicPr>
          <p:cNvPr id="7" name="Bild 6">
            <a:extLst>
              <a:ext uri="{FF2B5EF4-FFF2-40B4-BE49-F238E27FC236}">
                <a16:creationId xmlns:a16="http://schemas.microsoft.com/office/drawing/2014/main" id="{4D535DB3-55E5-4644-9B87-359ABE705D2A}"/>
              </a:ext>
            </a:extLst>
          </p:cNvPr>
          <p:cNvPicPr>
            <a:picLocks noChangeAspect="1"/>
          </p:cNvPicPr>
          <p:nvPr userDrawn="1"/>
        </p:nvPicPr>
        <p:blipFill>
          <a:blip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10440000" y="5760000"/>
            <a:ext cx="1260000" cy="708140"/>
          </a:xfrm>
          <a:prstGeom prst="rect">
            <a:avLst/>
          </a:prstGeom>
        </p:spPr>
      </p:pic>
    </p:spTree>
    <p:extLst>
      <p:ext uri="{BB962C8B-B14F-4D97-AF65-F5344CB8AC3E}">
        <p14:creationId xmlns:p14="http://schemas.microsoft.com/office/powerpoint/2010/main" val="2241793178"/>
      </p:ext>
    </p:extLst>
  </p:cSld>
  <p:clrMap bg1="lt1" tx1="dk1" bg2="lt2" tx2="dk2" accent1="accent1" accent2="accent2" accent3="accent3" accent4="accent4" accent5="accent5" accent6="accent6" hlink="hlink" folHlink="folHlink"/>
  <p:sldLayoutIdLst>
    <p:sldLayoutId id="2147483669" r:id="rId1"/>
    <p:sldLayoutId id="2147483658" r:id="rId2"/>
    <p:sldLayoutId id="2147483659" r:id="rId3"/>
    <p:sldLayoutId id="2147483661" r:id="rId4"/>
    <p:sldLayoutId id="2147483677" r:id="rId5"/>
    <p:sldLayoutId id="2147483690" r:id="rId6"/>
    <p:sldLayoutId id="2147483670" r:id="rId7"/>
    <p:sldLayoutId id="2147483675" r:id="rId8"/>
    <p:sldLayoutId id="2147483664" r:id="rId9"/>
    <p:sldLayoutId id="2147483671" r:id="rId10"/>
    <p:sldLayoutId id="2147483679" r:id="rId11"/>
    <p:sldLayoutId id="2147483680" r:id="rId12"/>
    <p:sldLayoutId id="2147483678" r:id="rId13"/>
    <p:sldLayoutId id="2147483676" r:id="rId14"/>
    <p:sldLayoutId id="2147483672" r:id="rId15"/>
    <p:sldLayoutId id="2147483681" r:id="rId16"/>
    <p:sldLayoutId id="2147483682" r:id="rId17"/>
    <p:sldLayoutId id="2147483683" r:id="rId18"/>
    <p:sldLayoutId id="2147483673" r:id="rId19"/>
    <p:sldLayoutId id="2147483684" r:id="rId20"/>
    <p:sldLayoutId id="2147483685" r:id="rId21"/>
    <p:sldLayoutId id="2147483686" r:id="rId22"/>
    <p:sldLayoutId id="2147483691" r:id="rId23"/>
    <p:sldLayoutId id="2147483687" r:id="rId24"/>
    <p:sldLayoutId id="2147483688" r:id="rId25"/>
    <p:sldLayoutId id="2147483689" r:id="rId26"/>
    <p:sldLayoutId id="2147483692" r:id="rId27"/>
    <p:sldLayoutId id="2147483693" r:id="rId28"/>
    <p:sldLayoutId id="2147483694" r:id="rId29"/>
    <p:sldLayoutId id="2147483695" r:id="rId30"/>
    <p:sldLayoutId id="2147483696" r:id="rId31"/>
    <p:sldLayoutId id="2147483697" r:id="rId32"/>
    <p:sldLayoutId id="2147483698" r:id="rId33"/>
    <p:sldLayoutId id="2147483699" r:id="rId34"/>
    <p:sldLayoutId id="2147483674" r:id="rId35"/>
    <p:sldLayoutId id="2147483660" r:id="rId36"/>
    <p:sldLayoutId id="2147483649" r:id="rId37"/>
  </p:sldLayoutIdLst>
  <p:txStyles>
    <p:titleStyle>
      <a:lvl1pPr marL="717550" indent="0" algn="l" defTabSz="914400" rtl="0" eaLnBrk="1" latinLnBrk="0" hangingPunct="1">
        <a:lnSpc>
          <a:spcPct val="90000"/>
        </a:lnSpc>
        <a:spcBef>
          <a:spcPct val="0"/>
        </a:spcBef>
        <a:buNone/>
        <a:defRPr sz="2800" b="1" i="0" kern="1200">
          <a:solidFill>
            <a:schemeClr val="accent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100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
            <a:ext cx="12192000" cy="708140"/>
          </a:xfrm>
          <a:prstGeom prst="rect">
            <a:avLst/>
          </a:prstGeom>
          <a:solidFill>
            <a:schemeClr val="accent3"/>
          </a:solidFill>
        </p:spPr>
        <p:txBody>
          <a:bodyPr vert="horz" lIns="91440" tIns="45720" rIns="91440" bIns="45720" rtlCol="0" anchor="ctr">
            <a:normAutofit/>
          </a:bodyPr>
          <a:lstStyle/>
          <a:p>
            <a:r>
              <a:rPr lang="sv-SE"/>
              <a:t>Klicka här för att ändra mall för rubrikformat</a:t>
            </a:r>
            <a:endParaRPr lang="en-US"/>
          </a:p>
        </p:txBody>
      </p:sp>
      <p:sp>
        <p:nvSpPr>
          <p:cNvPr id="3" name="Text Placeholder 2"/>
          <p:cNvSpPr>
            <a:spLocks noGrp="1"/>
          </p:cNvSpPr>
          <p:nvPr>
            <p:ph type="body" idx="1"/>
          </p:nvPr>
        </p:nvSpPr>
        <p:spPr>
          <a:xfrm>
            <a:off x="732171" y="1330599"/>
            <a:ext cx="9423400" cy="4351338"/>
          </a:xfrm>
          <a:prstGeom prst="rect">
            <a:avLst/>
          </a:prstGeom>
        </p:spPr>
        <p:txBody>
          <a:bodyPr vert="horz" lIns="91440" tIns="45720" rIns="91440" bIns="45720" rtlCol="0">
            <a:noAutofit/>
          </a:bodyPr>
          <a:lstStyle/>
          <a:p>
            <a:pPr lvl="0"/>
            <a:r>
              <a:rPr lang="sv-SE"/>
              <a:t>Klicka här för att ändra format på bakgrundstexten</a:t>
            </a:r>
          </a:p>
          <a:p>
            <a:pPr lvl="1"/>
            <a:r>
              <a:rPr lang="sv-SE"/>
              <a:t>Nivå två</a:t>
            </a:r>
          </a:p>
          <a:p>
            <a:pPr lvl="2"/>
            <a:r>
              <a:rPr lang="sv-SE"/>
              <a:t>Nivå tre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a:t>2019-10-24</a:t>
            </a:r>
          </a:p>
        </p:txBody>
      </p:sp>
      <p:sp>
        <p:nvSpPr>
          <p:cNvPr id="6" name="Slide Number Placeholder 5"/>
          <p:cNvSpPr>
            <a:spLocks noGrp="1"/>
          </p:cNvSpPr>
          <p:nvPr>
            <p:ph type="sldNum" sz="quarter" idx="4"/>
          </p:nvPr>
        </p:nvSpPr>
        <p:spPr>
          <a:xfrm>
            <a:off x="4724400" y="6304395"/>
            <a:ext cx="27432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a:p>
        </p:txBody>
      </p:sp>
      <p:pic>
        <p:nvPicPr>
          <p:cNvPr id="7" name="Bild 6">
            <a:extLst>
              <a:ext uri="{FF2B5EF4-FFF2-40B4-BE49-F238E27FC236}">
                <a16:creationId xmlns:a16="http://schemas.microsoft.com/office/drawing/2014/main" id="{4D535DB3-55E5-4644-9B87-359ABE705D2A}"/>
              </a:ext>
            </a:extLst>
          </p:cNvPr>
          <p:cNvPicPr>
            <a:picLocks noChangeAspect="1"/>
          </p:cNvPicPr>
          <p:nvPr userDrawn="1"/>
        </p:nvPicPr>
        <p:blipFill>
          <a:blip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10440000" y="5760000"/>
            <a:ext cx="1260000" cy="708140"/>
          </a:xfrm>
          <a:prstGeom prst="rect">
            <a:avLst/>
          </a:prstGeom>
        </p:spPr>
      </p:pic>
    </p:spTree>
    <p:extLst>
      <p:ext uri="{BB962C8B-B14F-4D97-AF65-F5344CB8AC3E}">
        <p14:creationId xmlns:p14="http://schemas.microsoft.com/office/powerpoint/2010/main" val="378075715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 id="2147483725" r:id="rId25"/>
    <p:sldLayoutId id="2147483726" r:id="rId26"/>
    <p:sldLayoutId id="2147483727" r:id="rId27"/>
    <p:sldLayoutId id="2147483728" r:id="rId28"/>
    <p:sldLayoutId id="2147483729" r:id="rId29"/>
    <p:sldLayoutId id="2147483730" r:id="rId30"/>
    <p:sldLayoutId id="2147483731" r:id="rId31"/>
    <p:sldLayoutId id="2147483732" r:id="rId32"/>
    <p:sldLayoutId id="2147483733" r:id="rId33"/>
    <p:sldLayoutId id="2147483734" r:id="rId34"/>
    <p:sldLayoutId id="2147483735" r:id="rId35"/>
    <p:sldLayoutId id="2147483736" r:id="rId36"/>
    <p:sldLayoutId id="2147483737" r:id="rId37"/>
  </p:sldLayoutIdLst>
  <p:txStyles>
    <p:titleStyle>
      <a:lvl1pPr marL="717550" indent="0" algn="l" defTabSz="914400" rtl="0" eaLnBrk="1" latinLnBrk="0" hangingPunct="1">
        <a:lnSpc>
          <a:spcPct val="90000"/>
        </a:lnSpc>
        <a:spcBef>
          <a:spcPct val="0"/>
        </a:spcBef>
        <a:buNone/>
        <a:defRPr sz="2800" b="1" i="0" kern="1200">
          <a:solidFill>
            <a:schemeClr val="accent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100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6EB7705-8629-393E-643C-471039B0BA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72DADFD-7278-16AA-EEEC-C329E9836B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6ADE3E-9F66-0016-E092-A3BFF8F64F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FEA17-8063-4BC7-BD1F-E053592A4AB5}" type="datetimeFigureOut">
              <a:rPr lang="sv-SE" smtClean="0"/>
              <a:t>2024-03-07</a:t>
            </a:fld>
            <a:endParaRPr lang="sv-SE"/>
          </a:p>
        </p:txBody>
      </p:sp>
      <p:sp>
        <p:nvSpPr>
          <p:cNvPr id="5" name="Platshållare för sidfot 4">
            <a:extLst>
              <a:ext uri="{FF2B5EF4-FFF2-40B4-BE49-F238E27FC236}">
                <a16:creationId xmlns:a16="http://schemas.microsoft.com/office/drawing/2014/main" id="{C96B8914-C1A2-469F-9715-44C19CEA4A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7CBEDB7-E7F7-7B16-50D7-08A529F9E2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BA4ED-7C5D-483D-95EF-D0692CA735AE}" type="slidenum">
              <a:rPr lang="sv-SE" smtClean="0"/>
              <a:t>‹#›</a:t>
            </a:fld>
            <a:endParaRPr lang="sv-SE"/>
          </a:p>
        </p:txBody>
      </p:sp>
    </p:spTree>
    <p:extLst>
      <p:ext uri="{BB962C8B-B14F-4D97-AF65-F5344CB8AC3E}">
        <p14:creationId xmlns:p14="http://schemas.microsoft.com/office/powerpoint/2010/main" val="297825229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22.sv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36.xml"/><Relationship Id="rId5" Type="http://schemas.openxmlformats.org/officeDocument/2006/relationships/image" Target="../media/image22.svg"/><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43.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3.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8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2125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B307AF70-91AF-2BEB-1872-692389A791CE}"/>
              </a:ext>
            </a:extLst>
          </p:cNvPr>
          <p:cNvPicPr>
            <a:picLocks noChangeAspect="1"/>
          </p:cNvPicPr>
          <p:nvPr/>
        </p:nvPicPr>
        <p:blipFill>
          <a:blip r:embed="rId3"/>
          <a:stretch>
            <a:fillRect/>
          </a:stretch>
        </p:blipFill>
        <p:spPr>
          <a:xfrm>
            <a:off x="10484279" y="5762157"/>
            <a:ext cx="1370263" cy="820294"/>
          </a:xfrm>
          <a:prstGeom prst="rect">
            <a:avLst/>
          </a:prstGeom>
        </p:spPr>
      </p:pic>
      <p:sp>
        <p:nvSpPr>
          <p:cNvPr id="4" name="textruta 3">
            <a:extLst>
              <a:ext uri="{FF2B5EF4-FFF2-40B4-BE49-F238E27FC236}">
                <a16:creationId xmlns:a16="http://schemas.microsoft.com/office/drawing/2014/main" id="{6818B41E-7F58-D266-11D4-AD8D6F5C16AC}"/>
              </a:ext>
            </a:extLst>
          </p:cNvPr>
          <p:cNvSpPr txBox="1"/>
          <p:nvPr/>
        </p:nvSpPr>
        <p:spPr>
          <a:xfrm>
            <a:off x="1191662" y="411485"/>
            <a:ext cx="9684885" cy="6232475"/>
          </a:xfrm>
          <a:prstGeom prst="rect">
            <a:avLst/>
          </a:prstGeom>
          <a:noFill/>
        </p:spPr>
        <p:txBody>
          <a:bodyPr wrap="square" rtlCol="0">
            <a:spAutoFit/>
          </a:bodyPr>
          <a:lstStyle/>
          <a:p>
            <a:pPr>
              <a:spcAft>
                <a:spcPts val="600"/>
              </a:spcAft>
            </a:pPr>
            <a:r>
              <a:rPr kumimoji="0" lang="sv-SE" sz="3600" b="1"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Diskutera</a:t>
            </a:r>
          </a:p>
          <a:p>
            <a:pPr marL="457200" indent="-457200">
              <a:spcBef>
                <a:spcPts val="1200"/>
              </a:spcBef>
              <a:spcAft>
                <a:spcPts val="600"/>
              </a:spcAft>
              <a:buFont typeface="Arial" panose="020B0604020202020204" pitchFamily="34" charset="0"/>
              <a:buChar char="•"/>
            </a:pPr>
            <a:r>
              <a:rPr lang="sv-SE" sz="2600" dirty="0">
                <a:solidFill>
                  <a:srgbClr val="F4F1EB"/>
                </a:solidFill>
                <a:latin typeface="Arial" panose="020B0604020202020204" pitchFamily="34" charset="0"/>
                <a:cs typeface="Arial" panose="020B0604020202020204" pitchFamily="34" charset="0"/>
              </a:rPr>
              <a:t>Vad är vår målbild, vad är vår önskade effekt för just den här utbildningen?</a:t>
            </a:r>
          </a:p>
          <a:p>
            <a:pPr marL="457200" indent="-457200">
              <a:spcBef>
                <a:spcPts val="1200"/>
              </a:spcBef>
              <a:spcAft>
                <a:spcPts val="600"/>
              </a:spcAft>
              <a:buFont typeface="Arial" panose="020B0604020202020204" pitchFamily="34" charset="0"/>
              <a:buChar char="•"/>
            </a:pPr>
            <a:r>
              <a:rPr lang="sv-SE" sz="2600" dirty="0">
                <a:solidFill>
                  <a:srgbClr val="FFFFFF"/>
                </a:solidFill>
                <a:latin typeface="Arial" panose="020B0604020202020204" pitchFamily="34" charset="0"/>
                <a:cs typeface="Arial" panose="020B0604020202020204" pitchFamily="34" charset="0"/>
              </a:rPr>
              <a:t>Vad behöver vi se för resultat i utbildningen för att veta att vi är på väg mot den önskade effekten? </a:t>
            </a:r>
            <a:r>
              <a:rPr lang="sv-SE" sz="2600" dirty="0">
                <a:solidFill>
                  <a:srgbClr val="F4F1EB"/>
                </a:solidFill>
                <a:latin typeface="Arial" panose="020B0604020202020204" pitchFamily="34" charset="0"/>
                <a:cs typeface="Arial" panose="020B0604020202020204" pitchFamily="34" charset="0"/>
              </a:rPr>
              <a:t>Vilka är våra delmål för att nå vår målbild?</a:t>
            </a:r>
            <a:endParaRPr kumimoji="0" lang="sv-SE" sz="2600" b="0" u="none" strike="noStrike" kern="1200" cap="none" spc="0" normalizeH="0" baseline="0" noProof="0" dirty="0">
              <a:ln>
                <a:noFill/>
              </a:ln>
              <a:solidFill>
                <a:srgbClr val="F4F1EB"/>
              </a:solidFill>
              <a:effectLst/>
              <a:uLnTx/>
              <a:uFillTx/>
              <a:latin typeface="Arial" panose="020B0604020202020204" pitchFamily="34" charset="0"/>
              <a:cs typeface="Arial" panose="020B0604020202020204" pitchFamily="34" charset="0"/>
            </a:endParaRPr>
          </a:p>
          <a:p>
            <a:pPr marL="457200" indent="-457200">
              <a:spcBef>
                <a:spcPts val="1200"/>
              </a:spcBef>
              <a:spcAft>
                <a:spcPts val="600"/>
              </a:spcAft>
              <a:buFont typeface="Arial" panose="020B0604020202020204" pitchFamily="34" charset="0"/>
              <a:buChar char="•"/>
            </a:pPr>
            <a:r>
              <a:rPr kumimoji="0" lang="sv-SE" sz="2600" b="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Vilka processer leder till att utbildningen svarar mot arbetslivets behov?</a:t>
            </a:r>
          </a:p>
          <a:p>
            <a:pPr marL="457200" indent="-457200">
              <a:spcBef>
                <a:spcPts val="1200"/>
              </a:spcBef>
              <a:spcAft>
                <a:spcPts val="600"/>
              </a:spcAft>
              <a:buFont typeface="Arial" panose="020B0604020202020204" pitchFamily="34" charset="0"/>
              <a:buChar char="•"/>
            </a:pPr>
            <a:r>
              <a:rPr lang="sv-SE" sz="2600" dirty="0">
                <a:solidFill>
                  <a:srgbClr val="FFFFFF"/>
                </a:solidFill>
                <a:latin typeface="Arial" panose="020B0604020202020204" pitchFamily="34" charset="0"/>
                <a:cs typeface="Arial" panose="020B0604020202020204" pitchFamily="34" charset="0"/>
              </a:rPr>
              <a:t>Vilka underlag behöver vi för att arbeta med dessa frågor?</a:t>
            </a:r>
            <a:endParaRPr kumimoji="0" lang="sv-SE" sz="2600" b="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a:p>
            <a:pPr>
              <a:spcAft>
                <a:spcPts val="600"/>
              </a:spcAft>
            </a:pPr>
            <a:endParaRPr lang="sv-SE" sz="2800" i="1" dirty="0">
              <a:solidFill>
                <a:srgbClr val="FFFFFF"/>
              </a:solidFill>
              <a:latin typeface="Arial" panose="020B0604020202020204" pitchFamily="34" charset="0"/>
              <a:cs typeface="Arial" panose="020B0604020202020204" pitchFamily="34" charset="0"/>
            </a:endParaRPr>
          </a:p>
          <a:p>
            <a:pPr>
              <a:spcAft>
                <a:spcPts val="600"/>
              </a:spcAft>
            </a:pPr>
            <a:endParaRPr kumimoji="0" lang="sv-SE" sz="2800" b="0" i="1"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a:p>
            <a:pPr>
              <a:spcAft>
                <a:spcPts val="600"/>
              </a:spcAft>
            </a:pPr>
            <a:endParaRPr lang="sv-SE" sz="2400" dirty="0">
              <a:solidFill>
                <a:srgbClr val="F4F1EB"/>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3904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67FD88F-60E0-D69A-7F77-C61FCF87B3F5}"/>
              </a:ext>
            </a:extLst>
          </p:cNvPr>
          <p:cNvSpPr txBox="1"/>
          <p:nvPr/>
        </p:nvSpPr>
        <p:spPr>
          <a:xfrm>
            <a:off x="3050088" y="2044476"/>
            <a:ext cx="6100174" cy="2862322"/>
          </a:xfrm>
          <a:prstGeom prst="rect">
            <a:avLst/>
          </a:prstGeom>
          <a:noFill/>
        </p:spPr>
        <p:txBody>
          <a:bodyPr wrap="square">
            <a:spAutoFit/>
          </a:bodyPr>
          <a:lstStyle/>
          <a:p>
            <a:pPr algn="ctr"/>
            <a:r>
              <a:rPr lang="sv-SE" sz="3600" dirty="0">
                <a:solidFill>
                  <a:srgbClr val="FFFFFF"/>
                </a:solidFill>
                <a:latin typeface="Arial" panose="020B0604020202020204" pitchFamily="34" charset="0"/>
                <a:cs typeface="Arial" panose="020B0604020202020204" pitchFamily="34" charset="0"/>
              </a:rPr>
              <a:t>Är du nyfiken på att ta del av fler kvalitetsfrämjande stöd och verktyg?</a:t>
            </a:r>
          </a:p>
          <a:p>
            <a:pPr algn="ctr"/>
            <a:endParaRPr lang="sv-SE" sz="3600" dirty="0">
              <a:solidFill>
                <a:srgbClr val="FFFFFF"/>
              </a:solidFill>
              <a:latin typeface="Arial" panose="020B0604020202020204" pitchFamily="34" charset="0"/>
              <a:cs typeface="Arial" panose="020B0604020202020204" pitchFamily="34" charset="0"/>
            </a:endParaRPr>
          </a:p>
          <a:p>
            <a:pPr algn="ctr"/>
            <a:r>
              <a:rPr lang="sv-SE" sz="3600" i="0" dirty="0">
                <a:solidFill>
                  <a:srgbClr val="FFFFFF"/>
                </a:solidFill>
                <a:effectLst/>
                <a:latin typeface="Arial" panose="020B0604020202020204" pitchFamily="34" charset="0"/>
                <a:cs typeface="Arial" panose="020B0604020202020204" pitchFamily="34" charset="0"/>
              </a:rPr>
              <a:t>Besök myh.se </a:t>
            </a:r>
            <a:endParaRPr lang="sv-SE" sz="360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62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9219333E-ED76-28FD-1F2D-2902B9EA10F7}"/>
              </a:ext>
            </a:extLst>
          </p:cNvPr>
          <p:cNvSpPr/>
          <p:nvPr/>
        </p:nvSpPr>
        <p:spPr>
          <a:xfrm>
            <a:off x="635338" y="1930945"/>
            <a:ext cx="10921324" cy="2996110"/>
          </a:xfrm>
          <a:prstGeom prst="roundRect">
            <a:avLst/>
          </a:prstGeom>
          <a:solidFill>
            <a:schemeClr val="accent6">
              <a:lumMod val="40000"/>
              <a:lumOff val="60000"/>
            </a:schemeClr>
          </a:solidFill>
          <a:ln w="76200">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3600" b="1" dirty="0">
                <a:solidFill>
                  <a:srgbClr val="4C638D"/>
                </a:solidFill>
                <a:latin typeface="Arial" panose="020B0604020202020204" pitchFamily="34" charset="0"/>
                <a:cs typeface="Arial" panose="020B0604020202020204" pitchFamily="34" charset="0"/>
              </a:rPr>
              <a:t>Resultat och effekt i </a:t>
            </a:r>
            <a:br>
              <a:rPr lang="sv-SE" sz="3600" b="1" dirty="0">
                <a:solidFill>
                  <a:srgbClr val="4C638D"/>
                </a:solidFill>
                <a:latin typeface="Arial" panose="020B0604020202020204" pitchFamily="34" charset="0"/>
                <a:cs typeface="Arial" panose="020B0604020202020204" pitchFamily="34" charset="0"/>
              </a:rPr>
            </a:br>
            <a:r>
              <a:rPr lang="sv-SE" sz="3600" b="1" dirty="0">
                <a:solidFill>
                  <a:srgbClr val="4C638D"/>
                </a:solidFill>
                <a:latin typeface="Arial" panose="020B0604020202020204" pitchFamily="34" charset="0"/>
                <a:cs typeface="Arial" panose="020B0604020202020204" pitchFamily="34" charset="0"/>
              </a:rPr>
              <a:t>yrkeshögskoleutbildningar</a:t>
            </a:r>
          </a:p>
        </p:txBody>
      </p:sp>
      <p:pic>
        <p:nvPicPr>
          <p:cNvPr id="5" name="Bild 4" descr="Signal med hel fyllning">
            <a:extLst>
              <a:ext uri="{FF2B5EF4-FFF2-40B4-BE49-F238E27FC236}">
                <a16:creationId xmlns:a16="http://schemas.microsoft.com/office/drawing/2014/main" id="{D0A8581F-D52C-267D-77E6-D952AFBDEC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0153" y="1930945"/>
            <a:ext cx="2977661" cy="2977661"/>
          </a:xfrm>
          <a:prstGeom prst="rect">
            <a:avLst/>
          </a:prstGeom>
        </p:spPr>
      </p:pic>
      <p:pic>
        <p:nvPicPr>
          <p:cNvPr id="3" name="Bildobjekt 2">
            <a:extLst>
              <a:ext uri="{FF2B5EF4-FFF2-40B4-BE49-F238E27FC236}">
                <a16:creationId xmlns:a16="http://schemas.microsoft.com/office/drawing/2014/main" id="{B307AF70-91AF-2BEB-1872-692389A791CE}"/>
              </a:ext>
            </a:extLst>
          </p:cNvPr>
          <p:cNvPicPr>
            <a:picLocks noChangeAspect="1"/>
          </p:cNvPicPr>
          <p:nvPr/>
        </p:nvPicPr>
        <p:blipFill>
          <a:blip r:embed="rId6"/>
          <a:stretch>
            <a:fillRect/>
          </a:stretch>
        </p:blipFill>
        <p:spPr>
          <a:xfrm>
            <a:off x="10484279" y="5762157"/>
            <a:ext cx="1370263" cy="820294"/>
          </a:xfrm>
          <a:prstGeom prst="rect">
            <a:avLst/>
          </a:prstGeom>
        </p:spPr>
      </p:pic>
    </p:spTree>
    <p:extLst>
      <p:ext uri="{BB962C8B-B14F-4D97-AF65-F5344CB8AC3E}">
        <p14:creationId xmlns:p14="http://schemas.microsoft.com/office/powerpoint/2010/main" val="209067389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 4">
            <a:extLst>
              <a:ext uri="{FF2B5EF4-FFF2-40B4-BE49-F238E27FC236}">
                <a16:creationId xmlns:a16="http://schemas.microsoft.com/office/drawing/2014/main" id="{E252C795-357F-1F4E-E57F-45931D7D56AD}"/>
              </a:ext>
            </a:extLst>
          </p:cNvPr>
          <p:cNvSpPr/>
          <p:nvPr/>
        </p:nvSpPr>
        <p:spPr>
          <a:xfrm>
            <a:off x="3136724" y="213229"/>
            <a:ext cx="6136263" cy="6136263"/>
          </a:xfrm>
          <a:prstGeom prst="ellipse">
            <a:avLst/>
          </a:prstGeom>
          <a:solidFill>
            <a:schemeClr val="bg2"/>
          </a:solidFill>
          <a:ln w="76200">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bg2"/>
              </a:solidFill>
            </a:endParaRPr>
          </a:p>
        </p:txBody>
      </p:sp>
      <p:sp>
        <p:nvSpPr>
          <p:cNvPr id="2" name="textruta 1">
            <a:extLst>
              <a:ext uri="{FF2B5EF4-FFF2-40B4-BE49-F238E27FC236}">
                <a16:creationId xmlns:a16="http://schemas.microsoft.com/office/drawing/2014/main" id="{D4AA04B8-BAEF-F763-52D4-91889D313529}"/>
              </a:ext>
            </a:extLst>
          </p:cNvPr>
          <p:cNvSpPr txBox="1"/>
          <p:nvPr/>
        </p:nvSpPr>
        <p:spPr>
          <a:xfrm>
            <a:off x="3136724" y="1611553"/>
            <a:ext cx="5918549" cy="2769989"/>
          </a:xfrm>
          <a:prstGeom prst="rect">
            <a:avLst/>
          </a:prstGeom>
          <a:noFill/>
        </p:spPr>
        <p:txBody>
          <a:bodyPr wrap="square" rtlCol="0">
            <a:spAutoFit/>
          </a:bodyPr>
          <a:lstStyle/>
          <a:p>
            <a:pPr lvl="0" algn="ctr"/>
            <a:endParaRPr lang="sv-SE" sz="3200" b="0" i="0" dirty="0">
              <a:solidFill>
                <a:srgbClr val="4C638D"/>
              </a:solidFill>
              <a:latin typeface="+mn-lt"/>
            </a:endParaRPr>
          </a:p>
          <a:p>
            <a:pPr lvl="0" algn="ctr"/>
            <a:r>
              <a:rPr lang="sv-SE" sz="2000" dirty="0">
                <a:solidFill>
                  <a:srgbClr val="4C638D"/>
                </a:solidFill>
                <a:latin typeface="Arial" panose="020B0604020202020204" pitchFamily="34" charset="0"/>
                <a:cs typeface="Arial" panose="020B0604020202020204" pitchFamily="34" charset="0"/>
              </a:rPr>
              <a:t>Myndigheten för yrkeshögskolans vision</a:t>
            </a:r>
          </a:p>
          <a:p>
            <a:pPr lvl="0" algn="ctr"/>
            <a:r>
              <a:rPr lang="sv-SE" sz="2000" i="1" dirty="0">
                <a:solidFill>
                  <a:srgbClr val="17375E"/>
                </a:solidFill>
                <a:latin typeface="Arial" panose="020B0604020202020204" pitchFamily="34" charset="0"/>
                <a:cs typeface="Arial" panose="020B0604020202020204" pitchFamily="34" charset="0"/>
              </a:rPr>
              <a:t> </a:t>
            </a:r>
            <a:br>
              <a:rPr lang="sv-SE" sz="2000" i="1" dirty="0">
                <a:solidFill>
                  <a:srgbClr val="17375E"/>
                </a:solidFill>
                <a:latin typeface="Arial" panose="020B0604020202020204" pitchFamily="34" charset="0"/>
                <a:cs typeface="Arial" panose="020B0604020202020204" pitchFamily="34" charset="0"/>
              </a:rPr>
            </a:br>
            <a:r>
              <a:rPr lang="sv-SE" sz="2800" b="0" i="1" dirty="0">
                <a:solidFill>
                  <a:srgbClr val="17375E"/>
                </a:solidFill>
                <a:latin typeface="Arial" panose="020B0604020202020204" pitchFamily="34" charset="0"/>
                <a:cs typeface="Arial" panose="020B0604020202020204" pitchFamily="34" charset="0"/>
              </a:rPr>
              <a:t>”Arbetsliv och individer har den kompetens de behöver för att </a:t>
            </a:r>
            <a:br>
              <a:rPr lang="sv-SE" sz="2800" b="0" i="1" dirty="0">
                <a:solidFill>
                  <a:srgbClr val="17375E"/>
                </a:solidFill>
                <a:latin typeface="Arial" panose="020B0604020202020204" pitchFamily="34" charset="0"/>
                <a:cs typeface="Arial" panose="020B0604020202020204" pitchFamily="34" charset="0"/>
              </a:rPr>
            </a:br>
            <a:r>
              <a:rPr lang="sv-SE" sz="2800" b="0" i="1" dirty="0">
                <a:solidFill>
                  <a:srgbClr val="17375E"/>
                </a:solidFill>
                <a:latin typeface="Arial" panose="020B0604020202020204" pitchFamily="34" charset="0"/>
                <a:cs typeface="Arial" panose="020B0604020202020204" pitchFamily="34" charset="0"/>
              </a:rPr>
              <a:t>kunna växa och utvecklas”</a:t>
            </a:r>
          </a:p>
          <a:p>
            <a:endParaRPr lang="sv-SE" dirty="0"/>
          </a:p>
        </p:txBody>
      </p:sp>
      <p:pic>
        <p:nvPicPr>
          <p:cNvPr id="3" name="Bildobjekt 2">
            <a:extLst>
              <a:ext uri="{FF2B5EF4-FFF2-40B4-BE49-F238E27FC236}">
                <a16:creationId xmlns:a16="http://schemas.microsoft.com/office/drawing/2014/main" id="{9BF62A92-5FCF-474A-B651-97678FD7B7EB}"/>
              </a:ext>
            </a:extLst>
          </p:cNvPr>
          <p:cNvPicPr>
            <a:picLocks noChangeAspect="1"/>
          </p:cNvPicPr>
          <p:nvPr/>
        </p:nvPicPr>
        <p:blipFill>
          <a:blip r:embed="rId3"/>
          <a:stretch>
            <a:fillRect/>
          </a:stretch>
        </p:blipFill>
        <p:spPr>
          <a:xfrm>
            <a:off x="10484279" y="5762157"/>
            <a:ext cx="1370263" cy="820294"/>
          </a:xfrm>
          <a:prstGeom prst="rect">
            <a:avLst/>
          </a:prstGeom>
        </p:spPr>
      </p:pic>
      <p:pic>
        <p:nvPicPr>
          <p:cNvPr id="4" name="Bild 3" descr="Signal med hel fyllning">
            <a:extLst>
              <a:ext uri="{FF2B5EF4-FFF2-40B4-BE49-F238E27FC236}">
                <a16:creationId xmlns:a16="http://schemas.microsoft.com/office/drawing/2014/main" id="{374E885E-6973-7278-30D3-D286B7EEE76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0153" y="1930945"/>
            <a:ext cx="2977661" cy="2977661"/>
          </a:xfrm>
          <a:prstGeom prst="rect">
            <a:avLst/>
          </a:prstGeom>
        </p:spPr>
      </p:pic>
    </p:spTree>
    <p:extLst>
      <p:ext uri="{BB962C8B-B14F-4D97-AF65-F5344CB8AC3E}">
        <p14:creationId xmlns:p14="http://schemas.microsoft.com/office/powerpoint/2010/main" val="2716811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F58A121-167E-520D-8A61-29BF0177B529}"/>
              </a:ext>
            </a:extLst>
          </p:cNvPr>
          <p:cNvPicPr>
            <a:picLocks noChangeAspect="1"/>
          </p:cNvPicPr>
          <p:nvPr/>
        </p:nvPicPr>
        <p:blipFill>
          <a:blip r:embed="rId3"/>
          <a:stretch>
            <a:fillRect/>
          </a:stretch>
        </p:blipFill>
        <p:spPr>
          <a:xfrm>
            <a:off x="10484279" y="5762157"/>
            <a:ext cx="1370263" cy="820294"/>
          </a:xfrm>
          <a:prstGeom prst="rect">
            <a:avLst/>
          </a:prstGeom>
        </p:spPr>
      </p:pic>
      <p:sp>
        <p:nvSpPr>
          <p:cNvPr id="2" name="Rektangel: rundade hörn 1">
            <a:extLst>
              <a:ext uri="{FF2B5EF4-FFF2-40B4-BE49-F238E27FC236}">
                <a16:creationId xmlns:a16="http://schemas.microsoft.com/office/drawing/2014/main" id="{936A4B11-666A-FEB7-AD73-EA7CD604A505}"/>
              </a:ext>
            </a:extLst>
          </p:cNvPr>
          <p:cNvSpPr/>
          <p:nvPr/>
        </p:nvSpPr>
        <p:spPr>
          <a:xfrm>
            <a:off x="635338" y="1930945"/>
            <a:ext cx="10921324" cy="2996110"/>
          </a:xfrm>
          <a:prstGeom prst="roundRect">
            <a:avLst/>
          </a:prstGeom>
          <a:solidFill>
            <a:schemeClr val="accent6">
              <a:lumMod val="40000"/>
              <a:lumOff val="60000"/>
            </a:schemeClr>
          </a:solidFill>
          <a:ln w="76200">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sv-SE" sz="3200" b="1" dirty="0">
                <a:solidFill>
                  <a:srgbClr val="4C638D"/>
                </a:solidFill>
              </a:rPr>
              <a:t>    </a:t>
            </a:r>
            <a:r>
              <a:rPr lang="sv-SE" sz="3600" b="1" dirty="0">
                <a:solidFill>
                  <a:srgbClr val="4C638D"/>
                </a:solidFill>
                <a:latin typeface="Arial" panose="020B0604020202020204" pitchFamily="34" charset="0"/>
                <a:cs typeface="Arial" panose="020B0604020202020204" pitchFamily="34" charset="0"/>
              </a:rPr>
              <a:t>Begrepp</a:t>
            </a:r>
          </a:p>
          <a:p>
            <a:pPr marL="914400" lvl="1" indent="-457200">
              <a:buFont typeface="Arial" panose="020B0604020202020204" pitchFamily="34" charset="0"/>
              <a:buChar char="•"/>
            </a:pPr>
            <a:r>
              <a:rPr lang="sv-SE" sz="3000" dirty="0">
                <a:solidFill>
                  <a:srgbClr val="4C638D"/>
                </a:solidFill>
                <a:latin typeface="Arial" panose="020B0604020202020204" pitchFamily="34" charset="0"/>
                <a:cs typeface="Arial" panose="020B0604020202020204" pitchFamily="34" charset="0"/>
              </a:rPr>
              <a:t>Resultat och effekt</a:t>
            </a:r>
          </a:p>
          <a:p>
            <a:pPr marL="914400" lvl="1" indent="-457200">
              <a:buFont typeface="Arial" panose="020B0604020202020204" pitchFamily="34" charset="0"/>
              <a:buChar char="•"/>
            </a:pPr>
            <a:r>
              <a:rPr lang="sv-SE" sz="3000" dirty="0">
                <a:solidFill>
                  <a:srgbClr val="4C638D"/>
                </a:solidFill>
                <a:latin typeface="Arial" panose="020B0604020202020204" pitchFamily="34" charset="0"/>
                <a:cs typeface="Arial" panose="020B0604020202020204" pitchFamily="34" charset="0"/>
              </a:rPr>
              <a:t>Process</a:t>
            </a:r>
          </a:p>
          <a:p>
            <a:pPr marL="914400" lvl="1" indent="-457200">
              <a:buFont typeface="Arial" panose="020B0604020202020204" pitchFamily="34" charset="0"/>
              <a:buChar char="•"/>
            </a:pPr>
            <a:r>
              <a:rPr lang="sv-SE" sz="3000" dirty="0">
                <a:solidFill>
                  <a:srgbClr val="4C638D"/>
                </a:solidFill>
                <a:latin typeface="Arial" panose="020B0604020202020204" pitchFamily="34" charset="0"/>
                <a:cs typeface="Arial" panose="020B0604020202020204" pitchFamily="34" charset="0"/>
              </a:rPr>
              <a:t>Önskad effekt, målbild och delmål</a:t>
            </a:r>
          </a:p>
        </p:txBody>
      </p:sp>
      <p:pic>
        <p:nvPicPr>
          <p:cNvPr id="4" name="Bild 3" descr="Signal med hel fyllning">
            <a:extLst>
              <a:ext uri="{FF2B5EF4-FFF2-40B4-BE49-F238E27FC236}">
                <a16:creationId xmlns:a16="http://schemas.microsoft.com/office/drawing/2014/main" id="{9A34EDB1-10B6-C8EC-BFC1-8599D36C79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0153" y="1930945"/>
            <a:ext cx="2977661" cy="2977661"/>
          </a:xfrm>
          <a:prstGeom prst="rect">
            <a:avLst/>
          </a:prstGeom>
        </p:spPr>
      </p:pic>
    </p:spTree>
    <p:extLst>
      <p:ext uri="{BB962C8B-B14F-4D97-AF65-F5344CB8AC3E}">
        <p14:creationId xmlns:p14="http://schemas.microsoft.com/office/powerpoint/2010/main" val="61683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9308293-EDDE-54EE-8FF8-1B6639EDA6B5}"/>
              </a:ext>
            </a:extLst>
          </p:cNvPr>
          <p:cNvSpPr txBox="1"/>
          <p:nvPr/>
        </p:nvSpPr>
        <p:spPr>
          <a:xfrm>
            <a:off x="7089732" y="5674290"/>
            <a:ext cx="1590805" cy="951978"/>
          </a:xfrm>
          <a:prstGeom prst="rect">
            <a:avLst/>
          </a:prstGeom>
          <a:noFill/>
        </p:spPr>
        <p:txBody>
          <a:bodyPr wrap="square" rtlCol="0">
            <a:spAutoFit/>
          </a:bodyPr>
          <a:lstStyle/>
          <a:p>
            <a:endParaRPr lang="sv-SE"/>
          </a:p>
        </p:txBody>
      </p:sp>
      <p:pic>
        <p:nvPicPr>
          <p:cNvPr id="3" name="Bildobjekt 2">
            <a:extLst>
              <a:ext uri="{FF2B5EF4-FFF2-40B4-BE49-F238E27FC236}">
                <a16:creationId xmlns:a16="http://schemas.microsoft.com/office/drawing/2014/main" id="{B307AF70-91AF-2BEB-1872-692389A791CE}"/>
              </a:ext>
            </a:extLst>
          </p:cNvPr>
          <p:cNvPicPr>
            <a:picLocks noChangeAspect="1"/>
          </p:cNvPicPr>
          <p:nvPr/>
        </p:nvPicPr>
        <p:blipFill>
          <a:blip r:embed="rId4"/>
          <a:stretch>
            <a:fillRect/>
          </a:stretch>
        </p:blipFill>
        <p:spPr>
          <a:xfrm>
            <a:off x="10484279" y="5762157"/>
            <a:ext cx="1370263" cy="820294"/>
          </a:xfrm>
          <a:prstGeom prst="rect">
            <a:avLst/>
          </a:prstGeom>
        </p:spPr>
      </p:pic>
      <p:sp>
        <p:nvSpPr>
          <p:cNvPr id="5" name="Rektangel: rundade hörn 4">
            <a:extLst>
              <a:ext uri="{FF2B5EF4-FFF2-40B4-BE49-F238E27FC236}">
                <a16:creationId xmlns:a16="http://schemas.microsoft.com/office/drawing/2014/main" id="{907F1EF8-4BD9-7025-2638-662A02FE0B7C}"/>
              </a:ext>
            </a:extLst>
          </p:cNvPr>
          <p:cNvSpPr/>
          <p:nvPr/>
        </p:nvSpPr>
        <p:spPr>
          <a:xfrm>
            <a:off x="635338" y="1930945"/>
            <a:ext cx="10921324" cy="2996110"/>
          </a:xfrm>
          <a:prstGeom prst="roundRect">
            <a:avLst/>
          </a:prstGeom>
          <a:solidFill>
            <a:schemeClr val="accent3">
              <a:lumMod val="40000"/>
              <a:lumOff val="60000"/>
            </a:schemeClr>
          </a:solidFill>
          <a:ln w="76200">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sz="3200" b="1" dirty="0">
              <a:solidFill>
                <a:srgbClr val="4C638D"/>
              </a:solidFill>
            </a:endParaRPr>
          </a:p>
          <a:p>
            <a:pPr algn="ctr"/>
            <a:r>
              <a:rPr lang="sv-SE" sz="3600" b="1" dirty="0">
                <a:solidFill>
                  <a:srgbClr val="4C638D"/>
                </a:solidFill>
                <a:latin typeface="Arial" panose="020B0604020202020204" pitchFamily="34" charset="0"/>
                <a:cs typeface="Arial" panose="020B0604020202020204" pitchFamily="34" charset="0"/>
              </a:rPr>
              <a:t>   Verktyg för att diskutera resultat och effekt</a:t>
            </a:r>
          </a:p>
          <a:p>
            <a:endParaRPr lang="sv-SE" sz="3200" dirty="0">
              <a:solidFill>
                <a:srgbClr val="4C638D"/>
              </a:solidFill>
            </a:endParaRPr>
          </a:p>
        </p:txBody>
      </p:sp>
      <p:pic>
        <p:nvPicPr>
          <p:cNvPr id="4" name="Bild 3" descr="Signal med hel fyllning">
            <a:extLst>
              <a:ext uri="{FF2B5EF4-FFF2-40B4-BE49-F238E27FC236}">
                <a16:creationId xmlns:a16="http://schemas.microsoft.com/office/drawing/2014/main" id="{BB57A8BA-A51D-12BF-C1A2-917A1D7545C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20153" y="1930945"/>
            <a:ext cx="2977661" cy="2977661"/>
          </a:xfrm>
          <a:prstGeom prst="rect">
            <a:avLst/>
          </a:prstGeom>
        </p:spPr>
      </p:pic>
    </p:spTree>
    <p:extLst>
      <p:ext uri="{BB962C8B-B14F-4D97-AF65-F5344CB8AC3E}">
        <p14:creationId xmlns:p14="http://schemas.microsoft.com/office/powerpoint/2010/main" val="411804038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59A6064D-46B1-9627-2ED7-6E0D3D117096}"/>
              </a:ext>
            </a:extLst>
          </p:cNvPr>
          <p:cNvPicPr>
            <a:picLocks noChangeAspect="1"/>
          </p:cNvPicPr>
          <p:nvPr/>
        </p:nvPicPr>
        <p:blipFill>
          <a:blip r:embed="rId3"/>
          <a:stretch>
            <a:fillRect/>
          </a:stretch>
        </p:blipFill>
        <p:spPr>
          <a:xfrm>
            <a:off x="10484279" y="5762157"/>
            <a:ext cx="1370263" cy="820294"/>
          </a:xfrm>
          <a:prstGeom prst="rect">
            <a:avLst/>
          </a:prstGeom>
        </p:spPr>
      </p:pic>
      <p:sp>
        <p:nvSpPr>
          <p:cNvPr id="4" name="Likbent triangel 3">
            <a:extLst>
              <a:ext uri="{FF2B5EF4-FFF2-40B4-BE49-F238E27FC236}">
                <a16:creationId xmlns:a16="http://schemas.microsoft.com/office/drawing/2014/main" id="{3739C385-68C6-6482-26C9-A2279B8D46B9}"/>
              </a:ext>
            </a:extLst>
          </p:cNvPr>
          <p:cNvSpPr/>
          <p:nvPr/>
        </p:nvSpPr>
        <p:spPr>
          <a:xfrm>
            <a:off x="3522375" y="1661038"/>
            <a:ext cx="5083729" cy="4286774"/>
          </a:xfrm>
          <a:prstGeom prst="triangle">
            <a:avLst/>
          </a:prstGeom>
          <a:solidFill>
            <a:schemeClr val="accent6">
              <a:lumMod val="60000"/>
              <a:lumOff val="40000"/>
            </a:schemeClr>
          </a:solidFill>
          <a:ln w="1270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1" u="none" strike="noStrike" kern="1200" cap="none" spc="0" normalizeH="0" baseline="0" noProof="0" dirty="0">
                <a:ln>
                  <a:noFill/>
                </a:ln>
                <a:solidFill>
                  <a:srgbClr val="4C638D"/>
                </a:solidFill>
                <a:effectLst/>
                <a:uLnTx/>
                <a:uFillTx/>
                <a:latin typeface="Arial" panose="020B0604020202020204" pitchFamily="34" charset="0"/>
                <a:cs typeface="Arial" panose="020B0604020202020204" pitchFamily="34" charset="0"/>
              </a:rPr>
              <a:t>Vilka processer leder till att utbildningarna har en hög kvalitet och svarar mot arbetslivets behov?</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sv-SE" i="1" dirty="0">
              <a:solidFill>
                <a:srgbClr val="4C638D"/>
              </a:solidFill>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1" u="none" strike="noStrike" kern="1200" cap="none" spc="0" normalizeH="0" baseline="0" noProof="0" dirty="0">
              <a:ln>
                <a:noFill/>
              </a:ln>
              <a:solidFill>
                <a:srgbClr val="4C638D"/>
              </a:solidFill>
              <a:effectLst/>
              <a:uLnTx/>
              <a:uFillTx/>
              <a:latin typeface="Arial" panose="020B0604020202020204" pitchFamily="34" charset="0"/>
              <a:cs typeface="Arial" panose="020B0604020202020204" pitchFamily="34" charset="0"/>
            </a:endParaRPr>
          </a:p>
        </p:txBody>
      </p:sp>
      <p:sp>
        <p:nvSpPr>
          <p:cNvPr id="7" name="Ellips 6">
            <a:extLst>
              <a:ext uri="{FF2B5EF4-FFF2-40B4-BE49-F238E27FC236}">
                <a16:creationId xmlns:a16="http://schemas.microsoft.com/office/drawing/2014/main" id="{0814817A-DB95-6058-B5DF-A3734864E4F6}"/>
              </a:ext>
            </a:extLst>
          </p:cNvPr>
          <p:cNvSpPr/>
          <p:nvPr/>
        </p:nvSpPr>
        <p:spPr>
          <a:xfrm>
            <a:off x="2859419" y="4569789"/>
            <a:ext cx="2055981" cy="1938867"/>
          </a:xfrm>
          <a:prstGeom prst="ellipse">
            <a:avLst/>
          </a:prstGeom>
          <a:solidFill>
            <a:srgbClr val="F4F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b="1" dirty="0">
              <a:solidFill>
                <a:schemeClr val="bg1">
                  <a:lumMod val="10000"/>
                </a:schemeClr>
              </a:solidFill>
              <a:latin typeface="Arial" panose="020B0604020202020204" pitchFamily="34" charset="0"/>
              <a:cs typeface="Arial" panose="020B0604020202020204" pitchFamily="34" charset="0"/>
            </a:endParaRPr>
          </a:p>
          <a:p>
            <a:pPr algn="ctr"/>
            <a:r>
              <a:rPr lang="sv-SE" sz="2400" b="1" dirty="0">
                <a:solidFill>
                  <a:srgbClr val="4C638D"/>
                </a:solidFill>
                <a:latin typeface="Arial" panose="020B0604020202020204" pitchFamily="34" charset="0"/>
                <a:cs typeface="Arial" panose="020B0604020202020204" pitchFamily="34" charset="0"/>
              </a:rPr>
              <a:t>Resultat</a:t>
            </a:r>
          </a:p>
        </p:txBody>
      </p:sp>
      <p:sp>
        <p:nvSpPr>
          <p:cNvPr id="16" name="Ellips 15">
            <a:extLst>
              <a:ext uri="{FF2B5EF4-FFF2-40B4-BE49-F238E27FC236}">
                <a16:creationId xmlns:a16="http://schemas.microsoft.com/office/drawing/2014/main" id="{32EBE0CF-9DE2-F658-65C0-40EA70E19032}"/>
              </a:ext>
            </a:extLst>
          </p:cNvPr>
          <p:cNvSpPr/>
          <p:nvPr/>
        </p:nvSpPr>
        <p:spPr>
          <a:xfrm>
            <a:off x="5036248" y="1125109"/>
            <a:ext cx="2055981" cy="1938867"/>
          </a:xfrm>
          <a:prstGeom prst="ellipse">
            <a:avLst/>
          </a:prstGeom>
          <a:solidFill>
            <a:srgbClr val="F4F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b="1">
              <a:solidFill>
                <a:schemeClr val="bg1">
                  <a:lumMod val="10000"/>
                </a:schemeClr>
              </a:solidFill>
              <a:latin typeface="Arial" panose="020B0604020202020204" pitchFamily="34" charset="0"/>
              <a:cs typeface="Arial" panose="020B0604020202020204" pitchFamily="34" charset="0"/>
            </a:endParaRPr>
          </a:p>
          <a:p>
            <a:pPr algn="ctr"/>
            <a:r>
              <a:rPr lang="sv-SE" sz="2400" b="1">
                <a:solidFill>
                  <a:srgbClr val="4C638D"/>
                </a:solidFill>
                <a:latin typeface="Arial" panose="020B0604020202020204" pitchFamily="34" charset="0"/>
                <a:cs typeface="Arial" panose="020B0604020202020204" pitchFamily="34" charset="0"/>
              </a:rPr>
              <a:t>Effekt</a:t>
            </a:r>
          </a:p>
          <a:p>
            <a:pPr algn="ctr"/>
            <a:endParaRPr lang="sv-SE" sz="1100">
              <a:latin typeface="Arial" panose="020B0604020202020204" pitchFamily="34" charset="0"/>
              <a:cs typeface="Arial" panose="020B0604020202020204" pitchFamily="34" charset="0"/>
            </a:endParaRPr>
          </a:p>
        </p:txBody>
      </p:sp>
      <p:sp>
        <p:nvSpPr>
          <p:cNvPr id="2" name="Ellips 1">
            <a:extLst>
              <a:ext uri="{FF2B5EF4-FFF2-40B4-BE49-F238E27FC236}">
                <a16:creationId xmlns:a16="http://schemas.microsoft.com/office/drawing/2014/main" id="{F35F8251-BB21-A38F-7DE1-4A6F9C1C8792}"/>
              </a:ext>
            </a:extLst>
          </p:cNvPr>
          <p:cNvSpPr/>
          <p:nvPr/>
        </p:nvSpPr>
        <p:spPr>
          <a:xfrm>
            <a:off x="7276602" y="4544874"/>
            <a:ext cx="2055981" cy="1938867"/>
          </a:xfrm>
          <a:prstGeom prst="ellipse">
            <a:avLst/>
          </a:prstGeom>
          <a:solidFill>
            <a:srgbClr val="F4F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b="1" dirty="0">
              <a:solidFill>
                <a:schemeClr val="bg1">
                  <a:lumMod val="10000"/>
                </a:schemeClr>
              </a:solidFill>
              <a:latin typeface="Arial" panose="020B0604020202020204" pitchFamily="34" charset="0"/>
              <a:cs typeface="Arial" panose="020B0604020202020204" pitchFamily="34" charset="0"/>
            </a:endParaRPr>
          </a:p>
          <a:p>
            <a:pPr algn="ctr"/>
            <a:r>
              <a:rPr lang="sv-SE" sz="2400" b="1" dirty="0">
                <a:solidFill>
                  <a:srgbClr val="4C638D"/>
                </a:solidFill>
                <a:latin typeface="Arial" panose="020B0604020202020204" pitchFamily="34" charset="0"/>
                <a:cs typeface="Arial" panose="020B0604020202020204" pitchFamily="34" charset="0"/>
              </a:rPr>
              <a:t>Process</a:t>
            </a:r>
          </a:p>
        </p:txBody>
      </p:sp>
      <p:sp>
        <p:nvSpPr>
          <p:cNvPr id="8" name="textruta 7">
            <a:extLst>
              <a:ext uri="{FF2B5EF4-FFF2-40B4-BE49-F238E27FC236}">
                <a16:creationId xmlns:a16="http://schemas.microsoft.com/office/drawing/2014/main" id="{D96ABC7E-D797-FC2C-68A7-D15CBF8FB4FE}"/>
              </a:ext>
            </a:extLst>
          </p:cNvPr>
          <p:cNvSpPr txBox="1"/>
          <p:nvPr/>
        </p:nvSpPr>
        <p:spPr>
          <a:xfrm>
            <a:off x="473534" y="166058"/>
            <a:ext cx="11606101" cy="861774"/>
          </a:xfrm>
          <a:prstGeom prst="rect">
            <a:avLst/>
          </a:prstGeom>
          <a:noFill/>
        </p:spPr>
        <p:txBody>
          <a:bodyPr wrap="square" rtlCol="0">
            <a:spAutoFit/>
          </a:bodyPr>
          <a:lstStyle/>
          <a:p>
            <a:r>
              <a:rPr lang="sv-SE" sz="3200" dirty="0">
                <a:solidFill>
                  <a:srgbClr val="FFFFFF"/>
                </a:solidFill>
                <a:latin typeface="Arial" panose="020B0604020202020204" pitchFamily="34" charset="0"/>
                <a:cs typeface="Arial" panose="020B0604020202020204" pitchFamily="34" charset="0"/>
              </a:rPr>
              <a:t>Kvalitetstriangeln – ett verktyg för att visualisera kvalitetsarbete</a:t>
            </a:r>
            <a:endParaRPr lang="sv-SE" sz="3200" dirty="0">
              <a:latin typeface="Arial" panose="020B0604020202020204" pitchFamily="34" charset="0"/>
              <a:cs typeface="Arial" panose="020B0604020202020204" pitchFamily="34" charset="0"/>
            </a:endParaRPr>
          </a:p>
          <a:p>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21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59A6064D-46B1-9627-2ED7-6E0D3D117096}"/>
              </a:ext>
            </a:extLst>
          </p:cNvPr>
          <p:cNvPicPr>
            <a:picLocks noChangeAspect="1"/>
          </p:cNvPicPr>
          <p:nvPr/>
        </p:nvPicPr>
        <p:blipFill>
          <a:blip r:embed="rId3"/>
          <a:stretch>
            <a:fillRect/>
          </a:stretch>
        </p:blipFill>
        <p:spPr>
          <a:xfrm>
            <a:off x="10484279" y="5762157"/>
            <a:ext cx="1370263" cy="820294"/>
          </a:xfrm>
          <a:prstGeom prst="rect">
            <a:avLst/>
          </a:prstGeom>
        </p:spPr>
      </p:pic>
      <p:sp>
        <p:nvSpPr>
          <p:cNvPr id="4" name="textruta 3">
            <a:extLst>
              <a:ext uri="{FF2B5EF4-FFF2-40B4-BE49-F238E27FC236}">
                <a16:creationId xmlns:a16="http://schemas.microsoft.com/office/drawing/2014/main" id="{1C348505-39CE-D856-A179-E8D30B0A4235}"/>
              </a:ext>
            </a:extLst>
          </p:cNvPr>
          <p:cNvSpPr txBox="1"/>
          <p:nvPr/>
        </p:nvSpPr>
        <p:spPr>
          <a:xfrm>
            <a:off x="1138993" y="290287"/>
            <a:ext cx="1024020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000" b="0" i="0" u="none" strike="noStrike" kern="1200" cap="none" spc="0" normalizeH="0" baseline="0" noProof="0" dirty="0">
                <a:ln>
                  <a:noFill/>
                </a:ln>
                <a:solidFill>
                  <a:srgbClr val="F4F1EB"/>
                </a:solidFill>
                <a:effectLst/>
                <a:uLnTx/>
                <a:uFillTx/>
                <a:latin typeface="Arial" panose="020B0604020202020204" pitchFamily="34" charset="0"/>
                <a:cs typeface="Arial" panose="020B0604020202020204" pitchFamily="34" charset="0"/>
              </a:rPr>
              <a:t>Resultatdiagram – ett verktyg för att prata om process </a:t>
            </a:r>
            <a:br>
              <a:rPr kumimoji="0" lang="sv-SE" sz="3000" b="0" i="0" u="none" strike="noStrike" kern="1200" cap="none" spc="0" normalizeH="0" baseline="0" noProof="0" dirty="0">
                <a:ln>
                  <a:noFill/>
                </a:ln>
                <a:solidFill>
                  <a:srgbClr val="F4F1EB"/>
                </a:solidFill>
                <a:effectLst/>
                <a:uLnTx/>
                <a:uFillTx/>
                <a:latin typeface="Arial" panose="020B0604020202020204" pitchFamily="34" charset="0"/>
                <a:cs typeface="Arial" panose="020B0604020202020204" pitchFamily="34" charset="0"/>
              </a:rPr>
            </a:br>
            <a:r>
              <a:rPr kumimoji="0" lang="sv-SE" sz="3000" b="0" i="0" u="none" strike="noStrike" kern="1200" cap="none" spc="0" normalizeH="0" baseline="0" noProof="0" dirty="0">
                <a:ln>
                  <a:noFill/>
                </a:ln>
                <a:solidFill>
                  <a:srgbClr val="F4F1EB"/>
                </a:solidFill>
                <a:effectLst/>
                <a:uLnTx/>
                <a:uFillTx/>
                <a:latin typeface="Arial" panose="020B0604020202020204" pitchFamily="34" charset="0"/>
                <a:cs typeface="Arial" panose="020B0604020202020204" pitchFamily="34" charset="0"/>
              </a:rPr>
              <a:t>och resultat</a:t>
            </a:r>
          </a:p>
        </p:txBody>
      </p:sp>
      <p:pic>
        <p:nvPicPr>
          <p:cNvPr id="6" name="Bildobjekt 5" descr="Bild på diagram som visar antal examinerade i förhållande till antal beviljade platser.">
            <a:extLst>
              <a:ext uri="{FF2B5EF4-FFF2-40B4-BE49-F238E27FC236}">
                <a16:creationId xmlns:a16="http://schemas.microsoft.com/office/drawing/2014/main" id="{0CCB97AF-FA04-F509-DC67-C83C2588ADDF}"/>
              </a:ext>
            </a:extLst>
          </p:cNvPr>
          <p:cNvPicPr>
            <a:picLocks noChangeAspect="1"/>
          </p:cNvPicPr>
          <p:nvPr/>
        </p:nvPicPr>
        <p:blipFill>
          <a:blip r:embed="rId4"/>
          <a:stretch>
            <a:fillRect/>
          </a:stretch>
        </p:blipFill>
        <p:spPr>
          <a:xfrm>
            <a:off x="1253293" y="1543192"/>
            <a:ext cx="9695073" cy="4656688"/>
          </a:xfrm>
          <a:prstGeom prst="rect">
            <a:avLst/>
          </a:prstGeom>
        </p:spPr>
      </p:pic>
    </p:spTree>
    <p:extLst>
      <p:ext uri="{BB962C8B-B14F-4D97-AF65-F5344CB8AC3E}">
        <p14:creationId xmlns:p14="http://schemas.microsoft.com/office/powerpoint/2010/main" val="334907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59A6064D-46B1-9627-2ED7-6E0D3D117096}"/>
              </a:ext>
            </a:extLst>
          </p:cNvPr>
          <p:cNvPicPr>
            <a:picLocks noChangeAspect="1"/>
          </p:cNvPicPr>
          <p:nvPr/>
        </p:nvPicPr>
        <p:blipFill>
          <a:blip r:embed="rId3"/>
          <a:stretch>
            <a:fillRect/>
          </a:stretch>
        </p:blipFill>
        <p:spPr>
          <a:xfrm>
            <a:off x="10484279" y="5762157"/>
            <a:ext cx="1370263" cy="820294"/>
          </a:xfrm>
          <a:prstGeom prst="rect">
            <a:avLst/>
          </a:prstGeom>
        </p:spPr>
      </p:pic>
      <p:graphicFrame>
        <p:nvGraphicFramePr>
          <p:cNvPr id="2" name="Platshållare för innehåll 5">
            <a:extLst>
              <a:ext uri="{FF2B5EF4-FFF2-40B4-BE49-F238E27FC236}">
                <a16:creationId xmlns:a16="http://schemas.microsoft.com/office/drawing/2014/main" id="{1B5B8846-5757-A33E-DA59-D9C4B5B6C1C4}"/>
              </a:ext>
            </a:extLst>
          </p:cNvPr>
          <p:cNvGraphicFramePr>
            <a:graphicFrameLocks/>
          </p:cNvGraphicFramePr>
          <p:nvPr>
            <p:extLst>
              <p:ext uri="{D42A27DB-BD31-4B8C-83A1-F6EECF244321}">
                <p14:modId xmlns:p14="http://schemas.microsoft.com/office/powerpoint/2010/main" val="3634221375"/>
              </p:ext>
            </p:extLst>
          </p:nvPr>
        </p:nvGraphicFramePr>
        <p:xfrm>
          <a:off x="272947" y="518614"/>
          <a:ext cx="11668844" cy="56092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4" name="Rak koppling 3">
            <a:extLst>
              <a:ext uri="{FF2B5EF4-FFF2-40B4-BE49-F238E27FC236}">
                <a16:creationId xmlns:a16="http://schemas.microsoft.com/office/drawing/2014/main" id="{9662A4C2-7077-D199-E20D-E90B1322AF40}"/>
              </a:ext>
            </a:extLst>
          </p:cNvPr>
          <p:cNvCxnSpPr/>
          <p:nvPr/>
        </p:nvCxnSpPr>
        <p:spPr>
          <a:xfrm>
            <a:off x="9873018" y="1469571"/>
            <a:ext cx="0" cy="3918857"/>
          </a:xfrm>
          <a:prstGeom prst="line">
            <a:avLst/>
          </a:prstGeom>
          <a:ln w="76200">
            <a:solidFill>
              <a:schemeClr val="accent4">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textruta 4">
            <a:extLst>
              <a:ext uri="{FF2B5EF4-FFF2-40B4-BE49-F238E27FC236}">
                <a16:creationId xmlns:a16="http://schemas.microsoft.com/office/drawing/2014/main" id="{B8E03F46-BCFC-A722-515A-886BC0883D90}"/>
              </a:ext>
            </a:extLst>
          </p:cNvPr>
          <p:cNvSpPr txBox="1"/>
          <p:nvPr/>
        </p:nvSpPr>
        <p:spPr>
          <a:xfrm>
            <a:off x="473534" y="291318"/>
            <a:ext cx="11606101" cy="861774"/>
          </a:xfrm>
          <a:prstGeom prst="rect">
            <a:avLst/>
          </a:prstGeom>
          <a:noFill/>
        </p:spPr>
        <p:txBody>
          <a:bodyPr wrap="square" rtlCol="0">
            <a:spAutoFit/>
          </a:bodyPr>
          <a:lstStyle/>
          <a:p>
            <a:r>
              <a:rPr lang="sv-SE" sz="3200" dirty="0">
                <a:solidFill>
                  <a:srgbClr val="FFFFFF"/>
                </a:solidFill>
                <a:latin typeface="Arial" panose="020B0604020202020204" pitchFamily="34" charset="0"/>
                <a:cs typeface="Arial" panose="020B0604020202020204" pitchFamily="34" charset="0"/>
              </a:rPr>
              <a:t>Resultatkedjan – ett verktyg för att arbeta med problemlösning</a:t>
            </a:r>
            <a:endParaRPr lang="sv-SE" sz="3200" dirty="0">
              <a:latin typeface="Arial" panose="020B0604020202020204" pitchFamily="34" charset="0"/>
              <a:cs typeface="Arial" panose="020B0604020202020204" pitchFamily="34" charset="0"/>
            </a:endParaRPr>
          </a:p>
          <a:p>
            <a:endParaRPr lang="sv-SE" dirty="0"/>
          </a:p>
        </p:txBody>
      </p:sp>
    </p:spTree>
    <p:extLst>
      <p:ext uri="{BB962C8B-B14F-4D97-AF65-F5344CB8AC3E}">
        <p14:creationId xmlns:p14="http://schemas.microsoft.com/office/powerpoint/2010/main" val="2880558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59A6064D-46B1-9627-2ED7-6E0D3D117096}"/>
              </a:ext>
            </a:extLst>
          </p:cNvPr>
          <p:cNvPicPr>
            <a:picLocks noChangeAspect="1"/>
          </p:cNvPicPr>
          <p:nvPr/>
        </p:nvPicPr>
        <p:blipFill>
          <a:blip r:embed="rId3"/>
          <a:stretch>
            <a:fillRect/>
          </a:stretch>
        </p:blipFill>
        <p:spPr>
          <a:xfrm>
            <a:off x="10484279" y="5762157"/>
            <a:ext cx="1370263" cy="820294"/>
          </a:xfrm>
          <a:prstGeom prst="rect">
            <a:avLst/>
          </a:prstGeom>
        </p:spPr>
      </p:pic>
      <p:sp>
        <p:nvSpPr>
          <p:cNvPr id="2" name="textruta 1">
            <a:extLst>
              <a:ext uri="{FF2B5EF4-FFF2-40B4-BE49-F238E27FC236}">
                <a16:creationId xmlns:a16="http://schemas.microsoft.com/office/drawing/2014/main" id="{8065F595-AA2C-BD45-3C7F-B68740ED4518}"/>
              </a:ext>
            </a:extLst>
          </p:cNvPr>
          <p:cNvSpPr txBox="1"/>
          <p:nvPr/>
        </p:nvSpPr>
        <p:spPr>
          <a:xfrm>
            <a:off x="963405" y="2152697"/>
            <a:ext cx="10265189"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0" i="0" u="none" strike="noStrike" kern="1200" cap="none" spc="0" normalizeH="0" baseline="0" noProof="0" dirty="0">
                <a:ln>
                  <a:noFill/>
                </a:ln>
                <a:solidFill>
                  <a:srgbClr val="A3C5F2">
                    <a:lumMod val="60000"/>
                    <a:lumOff val="40000"/>
                  </a:srgbClr>
                </a:solidFill>
                <a:effectLst/>
                <a:uLnTx/>
                <a:uFillTx/>
                <a:latin typeface="Calibri" panose="020F0502020204030204"/>
                <a:ea typeface="+mn-ea"/>
                <a:cs typeface="+mn-cs"/>
              </a:rPr>
              <a:t>[Lägg in ditt </a:t>
            </a:r>
            <a:r>
              <a:rPr lang="sv-SE" sz="6000" dirty="0">
                <a:solidFill>
                  <a:srgbClr val="A3C5F2">
                    <a:lumMod val="60000"/>
                    <a:lumOff val="40000"/>
                  </a:srgbClr>
                </a:solidFill>
                <a:latin typeface="Calibri" panose="020F0502020204030204"/>
              </a:rPr>
              <a:t>resultat</a:t>
            </a:r>
            <a:r>
              <a:rPr kumimoji="0" lang="sv-SE" sz="6000" b="0" i="0" u="none" strike="noStrike" kern="1200" cap="none" spc="0" normalizeH="0" baseline="0" noProof="0" dirty="0">
                <a:ln>
                  <a:noFill/>
                </a:ln>
                <a:solidFill>
                  <a:srgbClr val="A3C5F2">
                    <a:lumMod val="60000"/>
                    <a:lumOff val="40000"/>
                  </a:srgbClr>
                </a:solidFill>
                <a:effectLst/>
                <a:uLnTx/>
                <a:uFillTx/>
                <a:latin typeface="Calibri" panose="020F0502020204030204"/>
                <a:ea typeface="+mn-ea"/>
                <a:cs typeface="+mn-cs"/>
              </a:rPr>
              <a:t>diagram här]</a:t>
            </a:r>
          </a:p>
        </p:txBody>
      </p:sp>
    </p:spTree>
    <p:extLst>
      <p:ext uri="{BB962C8B-B14F-4D97-AF65-F5344CB8AC3E}">
        <p14:creationId xmlns:p14="http://schemas.microsoft.com/office/powerpoint/2010/main" val="3773688863"/>
      </p:ext>
    </p:extLst>
  </p:cSld>
  <p:clrMapOvr>
    <a:masterClrMapping/>
  </p:clrMapOvr>
</p:sld>
</file>

<file path=ppt/theme/theme1.xml><?xml version="1.0" encoding="utf-8"?>
<a:theme xmlns:a="http://schemas.openxmlformats.org/drawingml/2006/main" name="Office-tema">
  <a:themeElements>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F2DEC86-41F3-47FD-9AA5-620080C70D5D}" vid="{80AA6D8E-0D90-465D-83E2-8874079AFE99}"/>
    </a:ext>
  </a:extLst>
</a:theme>
</file>

<file path=ppt/theme/theme2.xml><?xml version="1.0" encoding="utf-8"?>
<a:theme xmlns:a="http://schemas.openxmlformats.org/drawingml/2006/main" name="1_Office-tema">
  <a:themeElements>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YH_PPT-mall_2019-Kortad" id="{AD40C000-9ACA-44E4-9FD0-8A5313F92337}" vid="{9C815990-3D77-4317-A979-3FC70261C092}"/>
    </a:ext>
  </a:extLst>
</a:theme>
</file>

<file path=ppt/theme/theme3.xml><?xml version="1.0" encoding="utf-8"?>
<a:theme xmlns:a="http://schemas.openxmlformats.org/drawingml/2006/main" name="2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themeOverride>
</file>

<file path=ppt/theme/themeOverride2.xml><?xml version="1.0" encoding="utf-8"?>
<a:themeOverride xmlns:a="http://schemas.openxmlformats.org/drawingml/2006/main">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e5fb10a-b241-4bce-b11c-4885c5c0965b" xsi:nil="true"/>
    <lcf76f155ced4ddcb4097134ff3c332f xmlns="c0e96fbc-4124-4d47-8aa3-d13bfaf2ab4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97680544D032148A92EB55048E86424" ma:contentTypeVersion="18" ma:contentTypeDescription="Skapa ett nytt dokument." ma:contentTypeScope="" ma:versionID="1032437e0ee9f04f85eee069d55bda8f">
  <xsd:schema xmlns:xsd="http://www.w3.org/2001/XMLSchema" xmlns:xs="http://www.w3.org/2001/XMLSchema" xmlns:p="http://schemas.microsoft.com/office/2006/metadata/properties" xmlns:ns2="c0e96fbc-4124-4d47-8aa3-d13bfaf2ab4f" xmlns:ns3="f040e592-812e-439b-b8a3-d352feacef94" xmlns:ns4="1e5fb10a-b241-4bce-b11c-4885c5c0965b" targetNamespace="http://schemas.microsoft.com/office/2006/metadata/properties" ma:root="true" ma:fieldsID="7e0f561538a0a8d3a5df28a28d021ea1" ns2:_="" ns3:_="" ns4:_="">
    <xsd:import namespace="c0e96fbc-4124-4d47-8aa3-d13bfaf2ab4f"/>
    <xsd:import namespace="f040e592-812e-439b-b8a3-d352feacef94"/>
    <xsd:import namespace="1e5fb10a-b241-4bce-b11c-4885c5c0965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4:TaxCatchAll" minOccurs="0"/>
                <xsd:element ref="ns2:MediaServiceSearchPropert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e96fbc-4124-4d47-8aa3-d13bfaf2ab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f072bf2e-5c25-4eda-9502-85e36565da93"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040e592-812e-439b-b8a3-d352feacef94"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5fb10a-b241-4bce-b11c-4885c5c0965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30e9ed6e-39f1-4b1f-b262-2b5d88f122d2}" ma:internalName="TaxCatchAll" ma:showField="CatchAllData" ma:web="f040e592-812e-439b-b8a3-d352feacef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76EA89-394E-4C93-81CE-C038A8DD9869}">
  <ds:schemaRefs>
    <ds:schemaRef ds:uri="http://schemas.microsoft.com/sharepoint/v3/contenttype/forms"/>
  </ds:schemaRefs>
</ds:datastoreItem>
</file>

<file path=customXml/itemProps2.xml><?xml version="1.0" encoding="utf-8"?>
<ds:datastoreItem xmlns:ds="http://schemas.openxmlformats.org/officeDocument/2006/customXml" ds:itemID="{996CE9CE-016E-4E3A-AA27-6093251649BD}">
  <ds:schemaRefs>
    <ds:schemaRef ds:uri="http://schemas.microsoft.com/office/2006/metadata/properties"/>
    <ds:schemaRef ds:uri="c0e96fbc-4124-4d47-8aa3-d13bfaf2ab4f"/>
    <ds:schemaRef ds:uri="http://schemas.microsoft.com/office/2006/documentManagement/types"/>
    <ds:schemaRef ds:uri="http://purl.org/dc/elements/1.1/"/>
    <ds:schemaRef ds:uri="http://purl.org/dc/terms/"/>
    <ds:schemaRef ds:uri="http://purl.org/dc/dcmitype/"/>
    <ds:schemaRef ds:uri="http://www.w3.org/XML/1998/namespace"/>
    <ds:schemaRef ds:uri="http://schemas.openxmlformats.org/package/2006/metadata/core-properties"/>
    <ds:schemaRef ds:uri="http://schemas.microsoft.com/office/infopath/2007/PartnerControls"/>
    <ds:schemaRef ds:uri="1e5fb10a-b241-4bce-b11c-4885c5c0965b"/>
    <ds:schemaRef ds:uri="f040e592-812e-439b-b8a3-d352feacef94"/>
  </ds:schemaRefs>
</ds:datastoreItem>
</file>

<file path=customXml/itemProps3.xml><?xml version="1.0" encoding="utf-8"?>
<ds:datastoreItem xmlns:ds="http://schemas.openxmlformats.org/officeDocument/2006/customXml" ds:itemID="{505B5885-C886-409D-AA05-EC5D990484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e96fbc-4124-4d47-8aa3-d13bfaf2ab4f"/>
    <ds:schemaRef ds:uri="f040e592-812e-439b-b8a3-d352feacef94"/>
    <ds:schemaRef ds:uri="1e5fb10a-b241-4bce-b11c-4885c5c09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Myh_mall_ppt</Template>
  <TotalTime>1846</TotalTime>
  <Words>1859</Words>
  <Application>Microsoft Office PowerPoint</Application>
  <PresentationFormat>Bredbild</PresentationFormat>
  <Paragraphs>164</Paragraphs>
  <Slides>11</Slides>
  <Notes>11</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11</vt:i4>
      </vt:variant>
    </vt:vector>
  </HeadingPairs>
  <TitlesOfParts>
    <vt:vector size="17" baseType="lpstr">
      <vt:lpstr>Arial</vt:lpstr>
      <vt:lpstr>Calibri</vt:lpstr>
      <vt:lpstr>Calibri Light</vt:lpstr>
      <vt:lpstr>Office-tema</vt:lpstr>
      <vt:lpstr>1_Office-tema</vt:lpstr>
      <vt:lpstr>2_Office-tema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Ann-Sofie Sydow</dc:creator>
  <cp:lastModifiedBy>Håkan Düring</cp:lastModifiedBy>
  <cp:revision>5</cp:revision>
  <cp:lastPrinted>2024-01-16T10:59:23Z</cp:lastPrinted>
  <dcterms:created xsi:type="dcterms:W3CDTF">2023-12-05T10:53:43Z</dcterms:created>
  <dcterms:modified xsi:type="dcterms:W3CDTF">2024-03-07T10:58:25Z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0x010100597680544D032148A92EB55048E86424</vt:lpwstr>
  </property>
  <property fmtid="{D5CDD505-2E9C-101B-9397-08002B2CF9AE}" pid="3" name="MediaServiceImageTags">
    <vt:lpwstr/>
  </property>
</Properties>
</file>